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hyperlink" Target="http://www.scouting.org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stlbsa.org/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12" Type="http://schemas.openxmlformats.org/officeDocument/2006/relationships/image" Target="../media/image3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g"/><Relationship Id="rId11" Type="http://schemas.openxmlformats.org/officeDocument/2006/relationships/image" Target="../media/image29.jpg"/><Relationship Id="rId5" Type="http://schemas.openxmlformats.org/officeDocument/2006/relationships/image" Target="../media/image25.jpg"/><Relationship Id="rId10" Type="http://schemas.openxmlformats.org/officeDocument/2006/relationships/image" Target="../media/image28.jpg"/><Relationship Id="rId4" Type="http://schemas.openxmlformats.org/officeDocument/2006/relationships/image" Target="../media/image24.jpg"/><Relationship Id="rId9" Type="http://schemas.openxmlformats.org/officeDocument/2006/relationships/image" Target="../media/image2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31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2.png"/><Relationship Id="rId7" Type="http://schemas.openxmlformats.org/officeDocument/2006/relationships/image" Target="../media/image1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/>
          <p:nvPr/>
        </p:nvSpPr>
        <p:spPr>
          <a:xfrm>
            <a:off x="0" y="9525"/>
            <a:ext cx="9139301" cy="1452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7724" y="-153735"/>
            <a:ext cx="9144000" cy="14381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28700" y="6562725"/>
            <a:ext cx="1076325" cy="1333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296025" y="6457948"/>
            <a:ext cx="1828800" cy="3143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6357937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48895">
            <a:solidFill>
              <a:srgbClr val="CF003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990975" y="3124200"/>
            <a:ext cx="1162050" cy="13144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390140" y="2025389"/>
            <a:ext cx="2207103" cy="959726"/>
          </a:xfrm>
          <a:prstGeom prst="rect">
            <a:avLst/>
          </a:prstGeom>
        </p:spPr>
        <p:txBody>
          <a:bodyPr wrap="square" lIns="0" tIns="26416" rIns="0" bIns="0" rtlCol="0">
            <a:noAutofit/>
          </a:bodyPr>
          <a:lstStyle/>
          <a:p>
            <a:pPr marL="12700" marR="36531">
              <a:lnSpc>
                <a:spcPts val="4160"/>
              </a:lnSpc>
            </a:pPr>
            <a:r>
              <a:rPr sz="3950" b="1" spc="-10" dirty="0">
                <a:solidFill>
                  <a:srgbClr val="005AA2"/>
                </a:solidFill>
                <a:latin typeface="Arial"/>
                <a:cs typeface="Arial"/>
              </a:rPr>
              <a:t>Program</a:t>
            </a:r>
            <a:endParaRPr sz="3950" dirty="0">
              <a:latin typeface="Arial"/>
              <a:cs typeface="Arial"/>
            </a:endParaRPr>
          </a:p>
          <a:p>
            <a:pPr marL="1337945">
              <a:lnSpc>
                <a:spcPct val="95825"/>
              </a:lnSpc>
            </a:pPr>
            <a:r>
              <a:rPr lang="en-US" sz="2750" b="1" spc="5" dirty="0">
                <a:solidFill>
                  <a:srgbClr val="005AA2"/>
                </a:solidFill>
                <a:latin typeface="Arial"/>
                <a:cs typeface="Arial"/>
              </a:rPr>
              <a:t>May</a:t>
            </a:r>
            <a:endParaRPr sz="275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619724" y="2025389"/>
            <a:ext cx="2221118" cy="959726"/>
          </a:xfrm>
          <a:prstGeom prst="rect">
            <a:avLst/>
          </a:prstGeom>
        </p:spPr>
        <p:txBody>
          <a:bodyPr wrap="square" lIns="0" tIns="26416" rIns="0" bIns="0" rtlCol="0">
            <a:noAutofit/>
          </a:bodyPr>
          <a:lstStyle/>
          <a:p>
            <a:pPr marL="12700">
              <a:lnSpc>
                <a:spcPts val="4160"/>
              </a:lnSpc>
            </a:pPr>
            <a:r>
              <a:rPr sz="3950" b="1" spc="-13" dirty="0">
                <a:solidFill>
                  <a:srgbClr val="005AA2"/>
                </a:solidFill>
                <a:latin typeface="Arial"/>
                <a:cs typeface="Arial"/>
              </a:rPr>
              <a:t>Planning</a:t>
            </a:r>
            <a:endParaRPr sz="3950" dirty="0">
              <a:latin typeface="Arial"/>
              <a:cs typeface="Arial"/>
            </a:endParaRPr>
          </a:p>
          <a:p>
            <a:pPr marL="14203" marR="75819">
              <a:lnSpc>
                <a:spcPct val="95825"/>
              </a:lnSpc>
            </a:pPr>
            <a:r>
              <a:rPr lang="en-US" sz="2750" b="1" spc="22" dirty="0">
                <a:solidFill>
                  <a:srgbClr val="005AA2"/>
                </a:solidFill>
                <a:latin typeface="Arial"/>
                <a:cs typeface="Arial"/>
              </a:rPr>
              <a:t>2020</a:t>
            </a:r>
            <a:endParaRPr sz="2750" dirty="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936736" y="6558650"/>
            <a:ext cx="113044" cy="14954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ct val="95825"/>
              </a:lnSpc>
            </a:pPr>
            <a:r>
              <a:rPr sz="950" b="1" spc="9" dirty="0">
                <a:solidFill>
                  <a:srgbClr val="94B3D6"/>
                </a:solidFill>
                <a:latin typeface="Arial"/>
                <a:cs typeface="Arial"/>
              </a:rPr>
              <a:t>1</a:t>
            </a:r>
            <a:endParaRPr sz="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/>
          <p:nvPr/>
        </p:nvSpPr>
        <p:spPr>
          <a:xfrm>
            <a:off x="0" y="9525"/>
            <a:ext cx="9139301" cy="1452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0" y="0"/>
            <a:ext cx="9144000" cy="14381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28700" y="6562725"/>
            <a:ext cx="1076325" cy="1333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296025" y="6457948"/>
            <a:ext cx="1828800" cy="3143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6357937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48895">
            <a:solidFill>
              <a:srgbClr val="CF003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36575" y="412074"/>
            <a:ext cx="3373944" cy="435610"/>
          </a:xfrm>
          <a:prstGeom prst="rect">
            <a:avLst/>
          </a:prstGeom>
        </p:spPr>
        <p:txBody>
          <a:bodyPr wrap="square" lIns="0" tIns="21558" rIns="0" bIns="0" rtlCol="0">
            <a:noAutofit/>
          </a:bodyPr>
          <a:lstStyle/>
          <a:p>
            <a:pPr marL="12700">
              <a:lnSpc>
                <a:spcPts val="3395"/>
              </a:lnSpc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Other Resources</a:t>
            </a:r>
            <a:endParaRPr sz="3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6575" y="1683536"/>
            <a:ext cx="906885" cy="884605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b="1" spc="5" dirty="0">
                <a:solidFill>
                  <a:srgbClr val="005AA2"/>
                </a:solidFill>
                <a:latin typeface="Arial"/>
                <a:cs typeface="Arial"/>
              </a:rPr>
              <a:t>There</a:t>
            </a:r>
            <a:endParaRPr sz="2400">
              <a:latin typeface="Arial"/>
              <a:cs typeface="Arial"/>
            </a:endParaRPr>
          </a:p>
          <a:p>
            <a:pPr marL="438205" marR="314533" algn="ctr">
              <a:lnSpc>
                <a:spcPct val="95825"/>
              </a:lnSpc>
              <a:spcBef>
                <a:spcPts val="1919"/>
              </a:spcBef>
            </a:pPr>
            <a:r>
              <a:rPr sz="2000" spc="5" dirty="0">
                <a:solidFill>
                  <a:srgbClr val="005AA2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49520" y="1683536"/>
            <a:ext cx="1449948" cy="330834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b="1" spc="-11" dirty="0">
                <a:solidFill>
                  <a:srgbClr val="005AA2"/>
                </a:solidFill>
                <a:latin typeface="Arial"/>
                <a:cs typeface="Arial"/>
              </a:rPr>
              <a:t>is Always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90439" y="1683536"/>
            <a:ext cx="2154892" cy="330834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b="1" spc="-2" dirty="0">
                <a:solidFill>
                  <a:srgbClr val="005AA2"/>
                </a:solidFill>
                <a:latin typeface="Arial"/>
                <a:cs typeface="Arial"/>
              </a:rPr>
              <a:t>Help Available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51864" y="2285249"/>
            <a:ext cx="5227479" cy="3211258"/>
          </a:xfrm>
          <a:prstGeom prst="rect">
            <a:avLst/>
          </a:prstGeom>
        </p:spPr>
        <p:txBody>
          <a:bodyPr wrap="square" lIns="0" tIns="13747" rIns="0" bIns="0" rtlCol="0">
            <a:noAutofit/>
          </a:bodyPr>
          <a:lstStyle/>
          <a:p>
            <a:pPr marL="12700" marR="43811">
              <a:lnSpc>
                <a:spcPts val="2165"/>
              </a:lnSpc>
            </a:pPr>
            <a:r>
              <a:rPr sz="2000" b="1" spc="3" dirty="0">
                <a:solidFill>
                  <a:srgbClr val="005AA2"/>
                </a:solidFill>
                <a:latin typeface="Arial"/>
                <a:cs typeface="Arial"/>
              </a:rPr>
              <a:t>Council &amp; national websites</a:t>
            </a:r>
            <a:endParaRPr sz="2000" dirty="0">
              <a:latin typeface="Arial"/>
              <a:cs typeface="Arial"/>
            </a:endParaRPr>
          </a:p>
          <a:p>
            <a:pPr marL="470281" marR="43811">
              <a:lnSpc>
                <a:spcPct val="95825"/>
              </a:lnSpc>
              <a:spcBef>
                <a:spcPts val="444"/>
              </a:spcBef>
            </a:pPr>
            <a:r>
              <a:rPr lang="en-US" sz="2000" b="1" spc="3" dirty="0">
                <a:solidFill>
                  <a:srgbClr val="005AA2"/>
                </a:solidFill>
                <a:latin typeface="Arial"/>
                <a:cs typeface="Arial"/>
                <a:hlinkClick r:id="rId6"/>
              </a:rPr>
              <a:t>www.stlbsa.org/</a:t>
            </a:r>
            <a:endParaRPr lang="en-US" sz="2000" b="1" spc="3" dirty="0">
              <a:solidFill>
                <a:srgbClr val="005AA2"/>
              </a:solidFill>
              <a:latin typeface="Arial"/>
              <a:cs typeface="Arial"/>
            </a:endParaRPr>
          </a:p>
          <a:p>
            <a:pPr marL="470281" marR="43811">
              <a:lnSpc>
                <a:spcPct val="95825"/>
              </a:lnSpc>
              <a:spcBef>
                <a:spcPts val="444"/>
              </a:spcBef>
            </a:pPr>
            <a:r>
              <a:rPr sz="2000" b="1" u="sng" spc="7" dirty="0">
                <a:solidFill>
                  <a:srgbClr val="0000FF"/>
                </a:solidFill>
                <a:latin typeface="Arial"/>
                <a:cs typeface="Arial"/>
                <a:hlinkClick r:id="rId7"/>
              </a:rPr>
              <a:t>www.scouting.org</a:t>
            </a:r>
            <a:endParaRPr sz="2000" dirty="0">
              <a:latin typeface="Arial"/>
              <a:cs typeface="Arial"/>
            </a:endParaRPr>
          </a:p>
          <a:p>
            <a:pPr marL="12700" marR="43811">
              <a:lnSpc>
                <a:spcPct val="95825"/>
              </a:lnSpc>
              <a:spcBef>
                <a:spcPts val="555"/>
              </a:spcBef>
            </a:pPr>
            <a:r>
              <a:rPr sz="2000" b="1" spc="1" dirty="0">
                <a:solidFill>
                  <a:srgbClr val="005AA2"/>
                </a:solidFill>
                <a:latin typeface="Arial"/>
                <a:cs typeface="Arial"/>
              </a:rPr>
              <a:t>Pack &amp; Troop Websites</a:t>
            </a:r>
            <a:endParaRPr sz="2000" dirty="0">
              <a:latin typeface="Arial"/>
              <a:cs typeface="Arial"/>
            </a:endParaRPr>
          </a:p>
          <a:p>
            <a:pPr marL="12700" marR="43811">
              <a:lnSpc>
                <a:spcPct val="95825"/>
              </a:lnSpc>
              <a:spcBef>
                <a:spcPts val="627"/>
              </a:spcBef>
            </a:pPr>
            <a:r>
              <a:rPr sz="2000" b="1" spc="3" dirty="0">
                <a:solidFill>
                  <a:srgbClr val="005AA2"/>
                </a:solidFill>
                <a:latin typeface="Arial"/>
                <a:cs typeface="Arial"/>
              </a:rPr>
              <a:t>Council sponsored fundraisers</a:t>
            </a:r>
            <a:endParaRPr sz="2000" dirty="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556"/>
              </a:spcBef>
            </a:pPr>
            <a:r>
              <a:rPr sz="2000" b="1" spc="-1" dirty="0">
                <a:solidFill>
                  <a:srgbClr val="005AA2"/>
                </a:solidFill>
                <a:latin typeface="Arial"/>
                <a:cs typeface="Arial"/>
              </a:rPr>
              <a:t>Ideal Year of Scouting – Unit Budget Sheet</a:t>
            </a:r>
            <a:endParaRPr sz="2000" dirty="0">
              <a:latin typeface="Arial"/>
              <a:cs typeface="Arial"/>
            </a:endParaRPr>
          </a:p>
          <a:p>
            <a:pPr marL="12700" marR="43811">
              <a:lnSpc>
                <a:spcPct val="95825"/>
              </a:lnSpc>
              <a:spcBef>
                <a:spcPts val="552"/>
              </a:spcBef>
            </a:pPr>
            <a:r>
              <a:rPr sz="2000" b="1" spc="4" dirty="0">
                <a:solidFill>
                  <a:srgbClr val="005AA2"/>
                </a:solidFill>
                <a:latin typeface="Arial"/>
                <a:cs typeface="Arial"/>
              </a:rPr>
              <a:t>Chartering Organization</a:t>
            </a:r>
            <a:endParaRPr sz="2000" dirty="0">
              <a:latin typeface="Arial"/>
              <a:cs typeface="Arial"/>
            </a:endParaRPr>
          </a:p>
          <a:p>
            <a:pPr marL="12700" marR="43811">
              <a:lnSpc>
                <a:spcPct val="95825"/>
              </a:lnSpc>
              <a:spcBef>
                <a:spcPts val="630"/>
              </a:spcBef>
            </a:pPr>
            <a:r>
              <a:rPr sz="2000" b="1" spc="8" dirty="0">
                <a:solidFill>
                  <a:srgbClr val="005AA2"/>
                </a:solidFill>
                <a:latin typeface="Arial"/>
                <a:cs typeface="Arial"/>
              </a:rPr>
              <a:t>Unit Commissioner</a:t>
            </a:r>
            <a:endParaRPr sz="2000" dirty="0">
              <a:latin typeface="Arial"/>
              <a:cs typeface="Arial"/>
            </a:endParaRPr>
          </a:p>
          <a:p>
            <a:pPr marL="12700" marR="43811">
              <a:lnSpc>
                <a:spcPct val="95825"/>
              </a:lnSpc>
              <a:spcBef>
                <a:spcPts val="555"/>
              </a:spcBef>
            </a:pPr>
            <a:r>
              <a:rPr sz="2000" b="1" spc="5" dirty="0">
                <a:solidFill>
                  <a:srgbClr val="005AA2"/>
                </a:solidFill>
                <a:latin typeface="Arial"/>
                <a:cs typeface="Arial"/>
              </a:rPr>
              <a:t>Council staff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4092" y="3382275"/>
            <a:ext cx="154305" cy="2114232"/>
          </a:xfrm>
          <a:prstGeom prst="rect">
            <a:avLst/>
          </a:prstGeom>
        </p:spPr>
        <p:txBody>
          <a:bodyPr wrap="square" lIns="0" tIns="13747" rIns="0" bIns="0" rtlCol="0">
            <a:noAutofit/>
          </a:bodyPr>
          <a:lstStyle/>
          <a:p>
            <a:pPr marL="12700" marR="158">
              <a:lnSpc>
                <a:spcPts val="2165"/>
              </a:lnSpc>
            </a:pPr>
            <a:r>
              <a:rPr sz="2000" spc="5" dirty="0">
                <a:solidFill>
                  <a:srgbClr val="005AA2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  <a:p>
            <a:pPr marL="12700" marR="158">
              <a:lnSpc>
                <a:spcPct val="95825"/>
              </a:lnSpc>
              <a:spcBef>
                <a:spcPts val="518"/>
              </a:spcBef>
            </a:pPr>
            <a:r>
              <a:rPr sz="2000" spc="5" dirty="0">
                <a:solidFill>
                  <a:srgbClr val="005AA2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  <a:p>
            <a:pPr marL="12700" marR="158">
              <a:lnSpc>
                <a:spcPct val="95825"/>
              </a:lnSpc>
              <a:spcBef>
                <a:spcPts val="556"/>
              </a:spcBef>
            </a:pPr>
            <a:r>
              <a:rPr sz="2000" spc="5" dirty="0">
                <a:solidFill>
                  <a:srgbClr val="005AA2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552"/>
              </a:spcBef>
            </a:pPr>
            <a:r>
              <a:rPr sz="2000" spc="5" dirty="0">
                <a:solidFill>
                  <a:srgbClr val="005AA2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  <a:p>
            <a:pPr marL="12700" marR="158">
              <a:lnSpc>
                <a:spcPct val="95825"/>
              </a:lnSpc>
              <a:spcBef>
                <a:spcPts val="630"/>
              </a:spcBef>
            </a:pPr>
            <a:r>
              <a:rPr sz="2000" spc="5" dirty="0">
                <a:solidFill>
                  <a:srgbClr val="005AA2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  <a:p>
            <a:pPr marL="12700" marR="158">
              <a:lnSpc>
                <a:spcPct val="95825"/>
              </a:lnSpc>
              <a:spcBef>
                <a:spcPts val="555"/>
              </a:spcBef>
            </a:pPr>
            <a:r>
              <a:rPr sz="2000" spc="5" dirty="0">
                <a:solidFill>
                  <a:srgbClr val="005AA2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869934" y="6634850"/>
            <a:ext cx="177368" cy="14954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ct val="95825"/>
              </a:lnSpc>
            </a:pPr>
            <a:r>
              <a:rPr sz="950" b="1" spc="-9" dirty="0">
                <a:solidFill>
                  <a:srgbClr val="94B3D6"/>
                </a:solidFill>
                <a:latin typeface="Arial"/>
                <a:cs typeface="Arial"/>
              </a:rPr>
              <a:t>10</a:t>
            </a:r>
            <a:endParaRPr sz="950">
              <a:latin typeface="Arial"/>
              <a:cs typeface="Arial"/>
            </a:endParaRPr>
          </a:p>
        </p:txBody>
      </p:sp>
      <p:pic>
        <p:nvPicPr>
          <p:cNvPr id="16" name="Picture 15" descr="A picture containing close, red, stuffed, white&#10;&#10;Description automatically generated">
            <a:extLst>
              <a:ext uri="{FF2B5EF4-FFF2-40B4-BE49-F238E27FC236}">
                <a16:creationId xmlns:a16="http://schemas.microsoft.com/office/drawing/2014/main" id="{2E0A9DBA-9814-4EF6-8EF3-6D09A389F04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0340" y="4637029"/>
            <a:ext cx="2921405" cy="116856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17"/>
          <p:cNvSpPr/>
          <p:nvPr/>
        </p:nvSpPr>
        <p:spPr>
          <a:xfrm>
            <a:off x="0" y="9525"/>
            <a:ext cx="9139301" cy="1452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0" y="0"/>
            <a:ext cx="9144000" cy="14381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28700" y="6562725"/>
            <a:ext cx="1076325" cy="1333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296025" y="6457948"/>
            <a:ext cx="1828800" cy="3143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0" y="6357937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48895">
            <a:solidFill>
              <a:srgbClr val="CF003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800850" y="3248025"/>
            <a:ext cx="2095500" cy="27432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36575" y="412074"/>
            <a:ext cx="3469112" cy="435610"/>
          </a:xfrm>
          <a:prstGeom prst="rect">
            <a:avLst/>
          </a:prstGeom>
        </p:spPr>
        <p:txBody>
          <a:bodyPr wrap="square" lIns="0" tIns="21558" rIns="0" bIns="0" rtlCol="0">
            <a:noAutofit/>
          </a:bodyPr>
          <a:lstStyle/>
          <a:p>
            <a:pPr marL="12700">
              <a:lnSpc>
                <a:spcPts val="3395"/>
              </a:lnSpc>
            </a:pPr>
            <a:r>
              <a:rPr sz="3200" b="1" spc="1" dirty="0">
                <a:solidFill>
                  <a:srgbClr val="FFFFFF"/>
                </a:solidFill>
                <a:latin typeface="Arial"/>
                <a:cs typeface="Arial"/>
              </a:rPr>
              <a:t>Steps to Success</a:t>
            </a:r>
            <a:endParaRPr sz="3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36575" y="1683536"/>
            <a:ext cx="733398" cy="330834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b="1" dirty="0">
                <a:solidFill>
                  <a:srgbClr val="005AA2"/>
                </a:solidFill>
                <a:latin typeface="Arial"/>
                <a:cs typeface="Arial"/>
              </a:rPr>
              <a:t>Step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78171" y="1683536"/>
            <a:ext cx="7380710" cy="884605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 marR="38623">
              <a:lnSpc>
                <a:spcPts val="2555"/>
              </a:lnSpc>
            </a:pPr>
            <a:r>
              <a:rPr sz="2400" b="1" spc="1" dirty="0">
                <a:solidFill>
                  <a:srgbClr val="005AA2"/>
                </a:solidFill>
                <a:latin typeface="Arial"/>
                <a:cs typeface="Arial"/>
              </a:rPr>
              <a:t>#1 – Conduct a Program Planning meeting</a:t>
            </a:r>
            <a:endParaRPr sz="2400">
              <a:latin typeface="Arial"/>
              <a:cs typeface="Arial"/>
            </a:endParaRPr>
          </a:p>
          <a:p>
            <a:pPr marL="186392">
              <a:lnSpc>
                <a:spcPct val="95825"/>
              </a:lnSpc>
              <a:spcBef>
                <a:spcPts val="1919"/>
              </a:spcBef>
            </a:pPr>
            <a:r>
              <a:rPr sz="2000" b="1" spc="-1" dirty="0">
                <a:solidFill>
                  <a:srgbClr val="005AA2"/>
                </a:solidFill>
                <a:latin typeface="Arial"/>
                <a:cs typeface="Arial"/>
              </a:rPr>
              <a:t>Gather input from Scouts &amp; parents – what activities would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94092" y="2304664"/>
            <a:ext cx="218544" cy="282892"/>
          </a:xfrm>
          <a:prstGeom prst="rect">
            <a:avLst/>
          </a:prstGeom>
        </p:spPr>
        <p:txBody>
          <a:bodyPr wrap="square" lIns="0" tIns="13906" rIns="0" bIns="0" rtlCol="0">
            <a:noAutofit/>
          </a:bodyPr>
          <a:lstStyle/>
          <a:p>
            <a:pPr marL="12700">
              <a:lnSpc>
                <a:spcPts val="2190"/>
              </a:lnSpc>
            </a:pPr>
            <a:r>
              <a:rPr sz="2000" spc="11" dirty="0">
                <a:solidFill>
                  <a:srgbClr val="005AA2"/>
                </a:solidFill>
                <a:latin typeface="Courier New"/>
                <a:cs typeface="Courier New"/>
              </a:rPr>
              <a:t>o</a:t>
            </a:r>
            <a:endParaRPr sz="2000">
              <a:latin typeface="Courier New"/>
              <a:cs typeface="Courier Ne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51864" y="2590430"/>
            <a:ext cx="5641900" cy="588327"/>
          </a:xfrm>
          <a:prstGeom prst="rect">
            <a:avLst/>
          </a:prstGeom>
        </p:spPr>
        <p:txBody>
          <a:bodyPr wrap="square" lIns="0" tIns="13747" rIns="0" bIns="0" rtlCol="0">
            <a:noAutofit/>
          </a:bodyPr>
          <a:lstStyle/>
          <a:p>
            <a:pPr marL="12700">
              <a:lnSpc>
                <a:spcPts val="2165"/>
              </a:lnSpc>
            </a:pPr>
            <a:r>
              <a:rPr sz="2000" b="1" spc="-2" dirty="0">
                <a:solidFill>
                  <a:srgbClr val="005AA2"/>
                </a:solidFill>
                <a:latin typeface="Arial"/>
                <a:cs typeface="Arial"/>
              </a:rPr>
              <a:t>they be most interested in, or in other words –</a:t>
            </a:r>
            <a:endParaRPr sz="2000">
              <a:latin typeface="Arial"/>
              <a:cs typeface="Arial"/>
            </a:endParaRPr>
          </a:p>
          <a:p>
            <a:pPr marL="12700" marR="38623">
              <a:lnSpc>
                <a:spcPct val="95825"/>
              </a:lnSpc>
            </a:pPr>
            <a:r>
              <a:rPr sz="2000" b="1" spc="-2" dirty="0">
                <a:solidFill>
                  <a:srgbClr val="005AA2"/>
                </a:solidFill>
                <a:latin typeface="Arial"/>
                <a:cs typeface="Arial"/>
              </a:rPr>
              <a:t>be their “Ideal Year of Scouting”?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096506" y="2590430"/>
            <a:ext cx="1469932" cy="282892"/>
          </a:xfrm>
          <a:prstGeom prst="rect">
            <a:avLst/>
          </a:prstGeom>
        </p:spPr>
        <p:txBody>
          <a:bodyPr wrap="square" lIns="0" tIns="13747" rIns="0" bIns="0" rtlCol="0">
            <a:noAutofit/>
          </a:bodyPr>
          <a:lstStyle/>
          <a:p>
            <a:pPr marL="12700">
              <a:lnSpc>
                <a:spcPts val="2165"/>
              </a:lnSpc>
            </a:pPr>
            <a:r>
              <a:rPr sz="2000" b="1" spc="13" dirty="0">
                <a:solidFill>
                  <a:srgbClr val="005AA2"/>
                </a:solidFill>
                <a:latin typeface="Arial"/>
                <a:cs typeface="Arial"/>
              </a:rPr>
              <a:t>what would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51864" y="3630306"/>
            <a:ext cx="2091519" cy="282892"/>
          </a:xfrm>
          <a:prstGeom prst="rect">
            <a:avLst/>
          </a:prstGeom>
        </p:spPr>
        <p:txBody>
          <a:bodyPr wrap="square" lIns="0" tIns="13747" rIns="0" bIns="0" rtlCol="0">
            <a:noAutofit/>
          </a:bodyPr>
          <a:lstStyle/>
          <a:p>
            <a:pPr marL="12700">
              <a:lnSpc>
                <a:spcPts val="2165"/>
              </a:lnSpc>
            </a:pPr>
            <a:r>
              <a:rPr sz="2000" b="1" spc="-4" dirty="0">
                <a:solidFill>
                  <a:srgbClr val="005AA2"/>
                </a:solidFill>
                <a:latin typeface="Arial"/>
                <a:cs typeface="Arial"/>
              </a:rPr>
              <a:t>Write down all of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46050" y="3630306"/>
            <a:ext cx="1920287" cy="282892"/>
          </a:xfrm>
          <a:prstGeom prst="rect">
            <a:avLst/>
          </a:prstGeom>
        </p:spPr>
        <p:txBody>
          <a:bodyPr wrap="square" lIns="0" tIns="13747" rIns="0" bIns="0" rtlCol="0">
            <a:noAutofit/>
          </a:bodyPr>
          <a:lstStyle/>
          <a:p>
            <a:pPr marL="12700">
              <a:lnSpc>
                <a:spcPts val="2165"/>
              </a:lnSpc>
            </a:pPr>
            <a:r>
              <a:rPr sz="2000" b="1" spc="-6" dirty="0">
                <a:solidFill>
                  <a:srgbClr val="005AA2"/>
                </a:solidFill>
                <a:latin typeface="Arial"/>
                <a:cs typeface="Arial"/>
              </a:rPr>
              <a:t>their ideas on a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68747" y="3630306"/>
            <a:ext cx="1158367" cy="282892"/>
          </a:xfrm>
          <a:prstGeom prst="rect">
            <a:avLst/>
          </a:prstGeom>
        </p:spPr>
        <p:txBody>
          <a:bodyPr wrap="square" lIns="0" tIns="13747" rIns="0" bIns="0" rtlCol="0">
            <a:noAutofit/>
          </a:bodyPr>
          <a:lstStyle/>
          <a:p>
            <a:pPr marL="12700">
              <a:lnSpc>
                <a:spcPts val="2165"/>
              </a:lnSpc>
            </a:pPr>
            <a:r>
              <a:rPr sz="2000" b="1" spc="13" dirty="0">
                <a:solidFill>
                  <a:srgbClr val="005AA2"/>
                </a:solidFill>
                <a:latin typeface="Arial"/>
                <a:cs typeface="Arial"/>
              </a:rPr>
              <a:t>flip chart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4092" y="3649721"/>
            <a:ext cx="218544" cy="282892"/>
          </a:xfrm>
          <a:prstGeom prst="rect">
            <a:avLst/>
          </a:prstGeom>
        </p:spPr>
        <p:txBody>
          <a:bodyPr wrap="square" lIns="0" tIns="13906" rIns="0" bIns="0" rtlCol="0">
            <a:noAutofit/>
          </a:bodyPr>
          <a:lstStyle/>
          <a:p>
            <a:pPr marL="12700">
              <a:lnSpc>
                <a:spcPts val="2190"/>
              </a:lnSpc>
            </a:pPr>
            <a:r>
              <a:rPr sz="2000" spc="11" dirty="0">
                <a:solidFill>
                  <a:srgbClr val="005AA2"/>
                </a:solidFill>
                <a:latin typeface="Courier New"/>
                <a:cs typeface="Courier New"/>
              </a:rPr>
              <a:t>o</a:t>
            </a:r>
            <a:endParaRPr sz="2000">
              <a:latin typeface="Courier New"/>
              <a:cs typeface="Courier New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869934" y="6634850"/>
            <a:ext cx="177368" cy="14954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ct val="95825"/>
              </a:lnSpc>
            </a:pPr>
            <a:r>
              <a:rPr sz="950" b="1" spc="-9" dirty="0">
                <a:solidFill>
                  <a:srgbClr val="94B3D6"/>
                </a:solidFill>
                <a:latin typeface="Arial"/>
                <a:cs typeface="Arial"/>
              </a:rPr>
              <a:t>11</a:t>
            </a:r>
            <a:endParaRPr sz="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17"/>
          <p:cNvSpPr/>
          <p:nvPr/>
        </p:nvSpPr>
        <p:spPr>
          <a:xfrm>
            <a:off x="0" y="9525"/>
            <a:ext cx="9139301" cy="1452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0" y="0"/>
            <a:ext cx="9144000" cy="14381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28700" y="6562725"/>
            <a:ext cx="1076325" cy="1333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296025" y="6457948"/>
            <a:ext cx="1828800" cy="3143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0" y="6357937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48895">
            <a:solidFill>
              <a:srgbClr val="CF003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571625" y="2876550"/>
            <a:ext cx="2114550" cy="27717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36575" y="412074"/>
            <a:ext cx="3469112" cy="435610"/>
          </a:xfrm>
          <a:prstGeom prst="rect">
            <a:avLst/>
          </a:prstGeom>
        </p:spPr>
        <p:txBody>
          <a:bodyPr wrap="square" lIns="0" tIns="21558" rIns="0" bIns="0" rtlCol="0">
            <a:noAutofit/>
          </a:bodyPr>
          <a:lstStyle/>
          <a:p>
            <a:pPr marL="12700">
              <a:lnSpc>
                <a:spcPts val="3395"/>
              </a:lnSpc>
            </a:pPr>
            <a:r>
              <a:rPr sz="3200" b="1" spc="1" dirty="0">
                <a:solidFill>
                  <a:srgbClr val="FFFFFF"/>
                </a:solidFill>
                <a:latin typeface="Arial"/>
                <a:cs typeface="Arial"/>
              </a:rPr>
              <a:t>Steps to Success</a:t>
            </a:r>
            <a:endParaRPr sz="3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36575" y="1683536"/>
            <a:ext cx="2079978" cy="702884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b="1" spc="-5" dirty="0">
                <a:solidFill>
                  <a:srgbClr val="005AA2"/>
                </a:solidFill>
                <a:latin typeface="Arial"/>
                <a:cs typeface="Arial"/>
              </a:rPr>
              <a:t>Step #2 – Unit</a:t>
            </a:r>
            <a:endParaRPr sz="2400">
              <a:latin typeface="Arial"/>
              <a:cs typeface="Arial"/>
            </a:endParaRPr>
          </a:p>
          <a:p>
            <a:pPr marL="355917" marR="45815">
              <a:lnSpc>
                <a:spcPct val="95825"/>
              </a:lnSpc>
              <a:spcBef>
                <a:spcPts val="42"/>
              </a:spcBef>
            </a:pPr>
            <a:r>
              <a:rPr sz="2400" b="1" spc="20" dirty="0">
                <a:solidFill>
                  <a:srgbClr val="005AA2"/>
                </a:solidFill>
                <a:latin typeface="Arial"/>
                <a:cs typeface="Arial"/>
              </a:rPr>
              <a:t>feasible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634219" y="1683536"/>
            <a:ext cx="1651841" cy="330834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b="1" spc="2" dirty="0">
                <a:solidFill>
                  <a:srgbClr val="005AA2"/>
                </a:solidFill>
                <a:latin typeface="Arial"/>
                <a:cs typeface="Arial"/>
              </a:rPr>
              <a:t>Committee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302199" y="1683536"/>
            <a:ext cx="4053171" cy="330834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b="1" spc="-2" dirty="0">
                <a:solidFill>
                  <a:srgbClr val="005AA2"/>
                </a:solidFill>
                <a:latin typeface="Arial"/>
                <a:cs typeface="Arial"/>
              </a:rPr>
              <a:t>determines which ideas are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425315" y="2687710"/>
            <a:ext cx="239666" cy="254317"/>
          </a:xfrm>
          <a:prstGeom prst="rect">
            <a:avLst/>
          </a:prstGeom>
        </p:spPr>
        <p:txBody>
          <a:bodyPr wrap="square" lIns="0" tIns="11525" rIns="0" bIns="0" rtlCol="0">
            <a:noAutofit/>
          </a:bodyPr>
          <a:lstStyle/>
          <a:p>
            <a:pPr marL="12700">
              <a:lnSpc>
                <a:spcPts val="1814"/>
              </a:lnSpc>
            </a:pPr>
            <a:r>
              <a:rPr sz="1800" spc="-395" dirty="0">
                <a:solidFill>
                  <a:srgbClr val="1F487C"/>
                </a:solidFill>
                <a:latin typeface="MS UI Gothic"/>
                <a:cs typeface="MS UI Gothic"/>
              </a:rPr>
              <a:t>✓</a:t>
            </a:r>
            <a:endParaRPr sz="1800">
              <a:latin typeface="MS UI Gothic"/>
              <a:cs typeface="MS UI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711446" y="2687625"/>
            <a:ext cx="2747915" cy="531177"/>
          </a:xfrm>
          <a:prstGeom prst="rect">
            <a:avLst/>
          </a:prstGeom>
        </p:spPr>
        <p:txBody>
          <a:bodyPr wrap="square" lIns="0" tIns="12319" rIns="0" bIns="0" rtlCol="0">
            <a:noAutofit/>
          </a:bodyPr>
          <a:lstStyle/>
          <a:p>
            <a:pPr marL="12700">
              <a:lnSpc>
                <a:spcPts val="1939"/>
              </a:lnSpc>
            </a:pPr>
            <a:r>
              <a:rPr sz="1800" spc="-1" dirty="0">
                <a:solidFill>
                  <a:srgbClr val="1F487C"/>
                </a:solidFill>
                <a:latin typeface="Arial"/>
                <a:cs typeface="Arial"/>
              </a:rPr>
              <a:t>Cross off activities that are</a:t>
            </a:r>
            <a:endParaRPr sz="1800">
              <a:latin typeface="Arial"/>
              <a:cs typeface="Arial"/>
            </a:endParaRPr>
          </a:p>
          <a:p>
            <a:pPr marL="12700" marR="34337">
              <a:lnSpc>
                <a:spcPct val="95825"/>
              </a:lnSpc>
              <a:spcBef>
                <a:spcPts val="13"/>
              </a:spcBef>
            </a:pPr>
            <a:r>
              <a:rPr sz="1800" spc="-4" dirty="0">
                <a:solidFill>
                  <a:srgbClr val="1F487C"/>
                </a:solidFill>
                <a:latin typeface="Arial"/>
                <a:cs typeface="Arial"/>
              </a:rPr>
              <a:t>against BSA policy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425315" y="3517655"/>
            <a:ext cx="239666" cy="254317"/>
          </a:xfrm>
          <a:prstGeom prst="rect">
            <a:avLst/>
          </a:prstGeom>
        </p:spPr>
        <p:txBody>
          <a:bodyPr wrap="square" lIns="0" tIns="11525" rIns="0" bIns="0" rtlCol="0">
            <a:noAutofit/>
          </a:bodyPr>
          <a:lstStyle/>
          <a:p>
            <a:pPr marL="12700">
              <a:lnSpc>
                <a:spcPts val="1814"/>
              </a:lnSpc>
            </a:pPr>
            <a:r>
              <a:rPr sz="1800" spc="-395" dirty="0">
                <a:solidFill>
                  <a:srgbClr val="1F487C"/>
                </a:solidFill>
                <a:latin typeface="MS UI Gothic"/>
                <a:cs typeface="MS UI Gothic"/>
              </a:rPr>
              <a:t>✓</a:t>
            </a:r>
            <a:endParaRPr sz="1800">
              <a:latin typeface="MS UI Gothic"/>
              <a:cs typeface="MS UI Goth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11446" y="3517570"/>
            <a:ext cx="3131581" cy="797750"/>
          </a:xfrm>
          <a:prstGeom prst="rect">
            <a:avLst/>
          </a:prstGeom>
        </p:spPr>
        <p:txBody>
          <a:bodyPr wrap="square" lIns="0" tIns="12319" rIns="0" bIns="0" rtlCol="0">
            <a:noAutofit/>
          </a:bodyPr>
          <a:lstStyle/>
          <a:p>
            <a:pPr marL="12700">
              <a:lnSpc>
                <a:spcPts val="1939"/>
              </a:lnSpc>
            </a:pPr>
            <a:r>
              <a:rPr sz="1800" spc="-1" dirty="0">
                <a:solidFill>
                  <a:srgbClr val="1F487C"/>
                </a:solidFill>
                <a:latin typeface="Arial"/>
                <a:cs typeface="Arial"/>
              </a:rPr>
              <a:t>Cross off activities that are not</a:t>
            </a:r>
            <a:endParaRPr sz="1800">
              <a:latin typeface="Arial"/>
              <a:cs typeface="Arial"/>
            </a:endParaRPr>
          </a:p>
          <a:p>
            <a:pPr marL="12700" marR="34337">
              <a:lnSpc>
                <a:spcPct val="95825"/>
              </a:lnSpc>
              <a:spcBef>
                <a:spcPts val="8"/>
              </a:spcBef>
            </a:pPr>
            <a:r>
              <a:rPr sz="1800" spc="-4" dirty="0">
                <a:solidFill>
                  <a:srgbClr val="1F487C"/>
                </a:solidFill>
                <a:latin typeface="Arial"/>
                <a:cs typeface="Arial"/>
              </a:rPr>
              <a:t>feasible (going to the moon</a:t>
            </a:r>
            <a:endParaRPr sz="1800">
              <a:latin typeface="Arial"/>
              <a:cs typeface="Arial"/>
            </a:endParaRPr>
          </a:p>
          <a:p>
            <a:pPr marL="12700" marR="34337">
              <a:lnSpc>
                <a:spcPct val="95825"/>
              </a:lnSpc>
              <a:spcBef>
                <a:spcPts val="30"/>
              </a:spcBef>
            </a:pPr>
            <a:r>
              <a:rPr sz="1800" spc="5" dirty="0">
                <a:solidFill>
                  <a:srgbClr val="1F487C"/>
                </a:solidFill>
                <a:latin typeface="Arial"/>
                <a:cs typeface="Arial"/>
              </a:rPr>
              <a:t>would be great, but…)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25315" y="4614554"/>
            <a:ext cx="239666" cy="254317"/>
          </a:xfrm>
          <a:prstGeom prst="rect">
            <a:avLst/>
          </a:prstGeom>
        </p:spPr>
        <p:txBody>
          <a:bodyPr wrap="square" lIns="0" tIns="11525" rIns="0" bIns="0" rtlCol="0">
            <a:noAutofit/>
          </a:bodyPr>
          <a:lstStyle/>
          <a:p>
            <a:pPr marL="12700">
              <a:lnSpc>
                <a:spcPts val="1814"/>
              </a:lnSpc>
            </a:pPr>
            <a:r>
              <a:rPr sz="1800" spc="-395" dirty="0">
                <a:solidFill>
                  <a:srgbClr val="1F487C"/>
                </a:solidFill>
                <a:latin typeface="MS UI Gothic"/>
                <a:cs typeface="MS UI Gothic"/>
              </a:rPr>
              <a:t>✓</a:t>
            </a:r>
            <a:endParaRPr sz="1800">
              <a:latin typeface="MS UI Gothic"/>
              <a:cs typeface="MS UI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11446" y="4614469"/>
            <a:ext cx="3416301" cy="807402"/>
          </a:xfrm>
          <a:prstGeom prst="rect">
            <a:avLst/>
          </a:prstGeom>
        </p:spPr>
        <p:txBody>
          <a:bodyPr wrap="square" lIns="0" tIns="12319" rIns="0" bIns="0" rtlCol="0">
            <a:noAutofit/>
          </a:bodyPr>
          <a:lstStyle/>
          <a:p>
            <a:pPr marL="12700" marR="26730">
              <a:lnSpc>
                <a:spcPts val="1939"/>
              </a:lnSpc>
            </a:pPr>
            <a:r>
              <a:rPr sz="1800" spc="-3" dirty="0">
                <a:solidFill>
                  <a:srgbClr val="1F487C"/>
                </a:solidFill>
                <a:latin typeface="Arial"/>
                <a:cs typeface="Arial"/>
              </a:rPr>
              <a:t>Don’t be to eager to cross of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2069"/>
              </a:lnSpc>
              <a:spcBef>
                <a:spcPts val="8"/>
              </a:spcBef>
            </a:pPr>
            <a:r>
              <a:rPr sz="1800" spc="19" dirty="0">
                <a:solidFill>
                  <a:srgbClr val="1F487C"/>
                </a:solidFill>
                <a:latin typeface="Arial"/>
                <a:cs typeface="Arial"/>
              </a:rPr>
              <a:t>t</a:t>
            </a:r>
            <a:r>
              <a:rPr sz="1800" spc="44" dirty="0">
                <a:solidFill>
                  <a:srgbClr val="1F487C"/>
                </a:solidFill>
                <a:latin typeface="Arial"/>
                <a:cs typeface="Arial"/>
              </a:rPr>
              <a:t>h</a:t>
            </a:r>
            <a:r>
              <a:rPr sz="1800" spc="-25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1800" spc="44" dirty="0">
                <a:solidFill>
                  <a:srgbClr val="1F487C"/>
                </a:solidFill>
                <a:latin typeface="Arial"/>
                <a:cs typeface="Arial"/>
              </a:rPr>
              <a:t>ng</a:t>
            </a:r>
            <a:r>
              <a:rPr sz="1800" spc="0" dirty="0">
                <a:solidFill>
                  <a:srgbClr val="1F487C"/>
                </a:solidFill>
                <a:latin typeface="Arial"/>
                <a:cs typeface="Arial"/>
              </a:rPr>
              <a:t>s</a:t>
            </a:r>
            <a:r>
              <a:rPr sz="1800" spc="-12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800" spc="19" dirty="0">
                <a:solidFill>
                  <a:srgbClr val="1F487C"/>
                </a:solidFill>
                <a:latin typeface="Arial"/>
                <a:cs typeface="Arial"/>
              </a:rPr>
              <a:t>t</a:t>
            </a:r>
            <a:r>
              <a:rPr sz="1800" spc="44" dirty="0">
                <a:solidFill>
                  <a:srgbClr val="1F487C"/>
                </a:solidFill>
                <a:latin typeface="Arial"/>
                <a:cs typeface="Arial"/>
              </a:rPr>
              <a:t>h</a:t>
            </a:r>
            <a:r>
              <a:rPr sz="1800" spc="-25" dirty="0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sz="1800" spc="0" dirty="0">
                <a:solidFill>
                  <a:srgbClr val="1F487C"/>
                </a:solidFill>
                <a:latin typeface="Arial"/>
                <a:cs typeface="Arial"/>
              </a:rPr>
              <a:t>t</a:t>
            </a:r>
            <a:r>
              <a:rPr sz="1800" spc="-99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800" spc="0" dirty="0">
                <a:solidFill>
                  <a:srgbClr val="1F487C"/>
                </a:solidFill>
                <a:latin typeface="Arial"/>
                <a:cs typeface="Arial"/>
              </a:rPr>
              <a:t>m</a:t>
            </a:r>
            <a:r>
              <a:rPr sz="1800" spc="-25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1800" spc="44" dirty="0">
                <a:solidFill>
                  <a:srgbClr val="1F487C"/>
                </a:solidFill>
                <a:latin typeface="Arial"/>
                <a:cs typeface="Arial"/>
              </a:rPr>
              <a:t>gh</a:t>
            </a:r>
            <a:r>
              <a:rPr sz="1800" spc="0" dirty="0">
                <a:solidFill>
                  <a:srgbClr val="1F487C"/>
                </a:solidFill>
                <a:latin typeface="Arial"/>
                <a:cs typeface="Arial"/>
              </a:rPr>
              <a:t>t</a:t>
            </a:r>
            <a:r>
              <a:rPr sz="1800" spc="-2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800" spc="44" dirty="0">
                <a:solidFill>
                  <a:srgbClr val="1F487C"/>
                </a:solidFill>
                <a:latin typeface="Arial"/>
                <a:cs typeface="Arial"/>
              </a:rPr>
              <a:t>b</a:t>
            </a:r>
            <a:r>
              <a:rPr sz="1800" spc="0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1800" spc="-7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800" spc="44" dirty="0">
                <a:solidFill>
                  <a:srgbClr val="1F487C"/>
                </a:solidFill>
                <a:latin typeface="Arial"/>
                <a:cs typeface="Arial"/>
              </a:rPr>
              <a:t>p</a:t>
            </a:r>
            <a:r>
              <a:rPr sz="1800" spc="-25" dirty="0">
                <a:solidFill>
                  <a:srgbClr val="1F487C"/>
                </a:solidFill>
                <a:latin typeface="Arial"/>
                <a:cs typeface="Arial"/>
              </a:rPr>
              <a:t>o</a:t>
            </a:r>
            <a:r>
              <a:rPr sz="1800" spc="0" dirty="0">
                <a:solidFill>
                  <a:srgbClr val="1F487C"/>
                </a:solidFill>
                <a:latin typeface="Arial"/>
                <a:cs typeface="Arial"/>
              </a:rPr>
              <a:t>ss</a:t>
            </a:r>
            <a:r>
              <a:rPr sz="1800" spc="-25" dirty="0">
                <a:solidFill>
                  <a:srgbClr val="1F487C"/>
                </a:solidFill>
                <a:latin typeface="Arial"/>
                <a:cs typeface="Arial"/>
              </a:rPr>
              <a:t>i</a:t>
            </a:r>
            <a:r>
              <a:rPr sz="1800" spc="44" dirty="0">
                <a:solidFill>
                  <a:srgbClr val="1F487C"/>
                </a:solidFill>
                <a:latin typeface="Arial"/>
                <a:cs typeface="Arial"/>
              </a:rPr>
              <a:t>b</a:t>
            </a:r>
            <a:r>
              <a:rPr sz="1800" spc="50" dirty="0">
                <a:solidFill>
                  <a:srgbClr val="1F487C"/>
                </a:solidFill>
                <a:latin typeface="Arial"/>
                <a:cs typeface="Arial"/>
              </a:rPr>
              <a:t>l</a:t>
            </a:r>
            <a:r>
              <a:rPr sz="1800" spc="0" dirty="0">
                <a:solidFill>
                  <a:srgbClr val="1F487C"/>
                </a:solidFill>
                <a:latin typeface="Arial"/>
                <a:cs typeface="Arial"/>
              </a:rPr>
              <a:t>e</a:t>
            </a:r>
            <a:r>
              <a:rPr sz="1800" spc="-7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800" spc="-25" dirty="0">
                <a:solidFill>
                  <a:srgbClr val="1F487C"/>
                </a:solidFill>
                <a:latin typeface="Arial"/>
                <a:cs typeface="Arial"/>
              </a:rPr>
              <a:t>wi</a:t>
            </a:r>
            <a:r>
              <a:rPr sz="1800" spc="19" dirty="0">
                <a:solidFill>
                  <a:srgbClr val="1F487C"/>
                </a:solidFill>
                <a:latin typeface="Arial"/>
                <a:cs typeface="Arial"/>
              </a:rPr>
              <a:t>t</a:t>
            </a:r>
            <a:r>
              <a:rPr sz="1800" spc="0" dirty="0">
                <a:solidFill>
                  <a:srgbClr val="1F487C"/>
                </a:solidFill>
                <a:latin typeface="Arial"/>
                <a:cs typeface="Arial"/>
              </a:rPr>
              <a:t>h 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2069"/>
              </a:lnSpc>
              <a:spcBef>
                <a:spcPts val="107"/>
              </a:spcBef>
            </a:pPr>
            <a:r>
              <a:rPr sz="1800" spc="1" dirty="0">
                <a:solidFill>
                  <a:srgbClr val="1F487C"/>
                </a:solidFill>
                <a:latin typeface="Arial"/>
                <a:cs typeface="Arial"/>
              </a:rPr>
              <a:t>more planning (Disney Land)</a:t>
            </a:r>
            <a:endParaRPr sz="18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869934" y="6634850"/>
            <a:ext cx="177368" cy="14954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ct val="95825"/>
              </a:lnSpc>
            </a:pPr>
            <a:r>
              <a:rPr sz="950" b="1" spc="-9" dirty="0">
                <a:solidFill>
                  <a:srgbClr val="94B3D6"/>
                </a:solidFill>
                <a:latin typeface="Arial"/>
                <a:cs typeface="Arial"/>
              </a:rPr>
              <a:t>12</a:t>
            </a:r>
            <a:endParaRPr sz="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18"/>
          <p:cNvSpPr/>
          <p:nvPr/>
        </p:nvSpPr>
        <p:spPr>
          <a:xfrm>
            <a:off x="0" y="9525"/>
            <a:ext cx="9139301" cy="1452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0" y="0"/>
            <a:ext cx="9144000" cy="14381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028700" y="6562725"/>
            <a:ext cx="1076325" cy="1333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296025" y="6457948"/>
            <a:ext cx="1828800" cy="3143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0" y="6357937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48895">
            <a:solidFill>
              <a:srgbClr val="CF003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33450" y="2590800"/>
            <a:ext cx="2152650" cy="28575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36575" y="412074"/>
            <a:ext cx="3469112" cy="435610"/>
          </a:xfrm>
          <a:prstGeom prst="rect">
            <a:avLst/>
          </a:prstGeom>
        </p:spPr>
        <p:txBody>
          <a:bodyPr wrap="square" lIns="0" tIns="21558" rIns="0" bIns="0" rtlCol="0">
            <a:noAutofit/>
          </a:bodyPr>
          <a:lstStyle/>
          <a:p>
            <a:pPr marL="12700">
              <a:lnSpc>
                <a:spcPts val="3395"/>
              </a:lnSpc>
            </a:pPr>
            <a:r>
              <a:rPr sz="3200" b="1" spc="1" dirty="0">
                <a:solidFill>
                  <a:srgbClr val="FFFFFF"/>
                </a:solidFill>
                <a:latin typeface="Arial"/>
                <a:cs typeface="Arial"/>
              </a:rPr>
              <a:t>Steps to Success</a:t>
            </a:r>
            <a:endParaRPr sz="3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36575" y="1683536"/>
            <a:ext cx="733398" cy="330834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b="1" dirty="0">
                <a:solidFill>
                  <a:srgbClr val="005AA2"/>
                </a:solidFill>
                <a:latin typeface="Arial"/>
                <a:cs typeface="Arial"/>
              </a:rPr>
              <a:t>Step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78171" y="1683536"/>
            <a:ext cx="412997" cy="330834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b="1" spc="7" dirty="0">
                <a:solidFill>
                  <a:srgbClr val="005AA2"/>
                </a:solidFill>
                <a:latin typeface="Arial"/>
                <a:cs typeface="Arial"/>
              </a:rPr>
              <a:t>#3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709420" y="1683536"/>
            <a:ext cx="241037" cy="330834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b="1" dirty="0">
                <a:solidFill>
                  <a:srgbClr val="005AA2"/>
                </a:solidFill>
                <a:latin typeface="Arial"/>
                <a:cs typeface="Arial"/>
              </a:rPr>
              <a:t>–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957070" y="1683536"/>
            <a:ext cx="1031502" cy="330834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b="1" spc="12" dirty="0">
                <a:solidFill>
                  <a:srgbClr val="005AA2"/>
                </a:solidFill>
                <a:latin typeface="Arial"/>
                <a:cs typeface="Arial"/>
              </a:rPr>
              <a:t>Create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95549" y="1683536"/>
            <a:ext cx="241037" cy="330834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b="1" dirty="0">
                <a:solidFill>
                  <a:srgbClr val="005AA2"/>
                </a:solidFill>
                <a:latin typeface="Arial"/>
                <a:cs typeface="Arial"/>
              </a:rPr>
              <a:t>a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252725" y="1683536"/>
            <a:ext cx="2118546" cy="330834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b="1" spc="-3" dirty="0">
                <a:solidFill>
                  <a:srgbClr val="005AA2"/>
                </a:solidFill>
                <a:latin typeface="Arial"/>
                <a:cs typeface="Arial"/>
              </a:rPr>
              <a:t>“voting” chart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468495" y="2945393"/>
            <a:ext cx="239666" cy="254317"/>
          </a:xfrm>
          <a:prstGeom prst="rect">
            <a:avLst/>
          </a:prstGeom>
        </p:spPr>
        <p:txBody>
          <a:bodyPr wrap="square" lIns="0" tIns="11525" rIns="0" bIns="0" rtlCol="0">
            <a:noAutofit/>
          </a:bodyPr>
          <a:lstStyle/>
          <a:p>
            <a:pPr marL="12700">
              <a:lnSpc>
                <a:spcPts val="1814"/>
              </a:lnSpc>
            </a:pPr>
            <a:r>
              <a:rPr sz="1800" spc="-395" dirty="0">
                <a:solidFill>
                  <a:srgbClr val="1F487C"/>
                </a:solidFill>
                <a:latin typeface="MS UI Gothic"/>
                <a:cs typeface="MS UI Gothic"/>
              </a:rPr>
              <a:t>✓</a:t>
            </a:r>
            <a:endParaRPr sz="1800">
              <a:latin typeface="MS UI Gothic"/>
              <a:cs typeface="MS UI Goth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54245" y="2945308"/>
            <a:ext cx="3429403" cy="531177"/>
          </a:xfrm>
          <a:prstGeom prst="rect">
            <a:avLst/>
          </a:prstGeom>
        </p:spPr>
        <p:txBody>
          <a:bodyPr wrap="square" lIns="0" tIns="12319" rIns="0" bIns="0" rtlCol="0">
            <a:noAutofit/>
          </a:bodyPr>
          <a:lstStyle/>
          <a:p>
            <a:pPr marL="12700">
              <a:lnSpc>
                <a:spcPts val="1939"/>
              </a:lnSpc>
            </a:pPr>
            <a:r>
              <a:rPr sz="1800" spc="-3" dirty="0">
                <a:solidFill>
                  <a:srgbClr val="1F487C"/>
                </a:solidFill>
                <a:latin typeface="Arial"/>
                <a:cs typeface="Arial"/>
              </a:rPr>
              <a:t>Consider adding council activities</a:t>
            </a:r>
            <a:endParaRPr sz="1800">
              <a:latin typeface="Arial"/>
              <a:cs typeface="Arial"/>
            </a:endParaRPr>
          </a:p>
          <a:p>
            <a:pPr marL="12700" marR="34337">
              <a:lnSpc>
                <a:spcPct val="95825"/>
              </a:lnSpc>
              <a:spcBef>
                <a:spcPts val="13"/>
              </a:spcBef>
            </a:pPr>
            <a:r>
              <a:rPr sz="1800" spc="0" dirty="0">
                <a:solidFill>
                  <a:srgbClr val="1F487C"/>
                </a:solidFill>
                <a:latin typeface="Arial"/>
                <a:cs typeface="Arial"/>
              </a:rPr>
              <a:t>that the Scouts and Parents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54245" y="3498774"/>
            <a:ext cx="1551821" cy="254317"/>
          </a:xfrm>
          <a:prstGeom prst="rect">
            <a:avLst/>
          </a:prstGeom>
        </p:spPr>
        <p:txBody>
          <a:bodyPr wrap="square" lIns="0" tIns="12319" rIns="0" bIns="0" rtlCol="0">
            <a:noAutofit/>
          </a:bodyPr>
          <a:lstStyle/>
          <a:p>
            <a:pPr marL="12700">
              <a:lnSpc>
                <a:spcPts val="1939"/>
              </a:lnSpc>
            </a:pPr>
            <a:r>
              <a:rPr sz="1800" spc="-4" dirty="0">
                <a:solidFill>
                  <a:srgbClr val="1F487C"/>
                </a:solidFill>
                <a:latin typeface="Arial"/>
                <a:cs typeface="Arial"/>
              </a:rPr>
              <a:t>might not have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319353" y="3498774"/>
            <a:ext cx="1468495" cy="254317"/>
          </a:xfrm>
          <a:prstGeom prst="rect">
            <a:avLst/>
          </a:prstGeom>
        </p:spPr>
        <p:txBody>
          <a:bodyPr wrap="square" lIns="0" tIns="12319" rIns="0" bIns="0" rtlCol="0">
            <a:noAutofit/>
          </a:bodyPr>
          <a:lstStyle/>
          <a:p>
            <a:pPr marL="12700">
              <a:lnSpc>
                <a:spcPts val="1939"/>
              </a:lnSpc>
            </a:pPr>
            <a:r>
              <a:rPr sz="1800" spc="6" dirty="0">
                <a:solidFill>
                  <a:srgbClr val="1F487C"/>
                </a:solidFill>
                <a:latin typeface="Arial"/>
                <a:cs typeface="Arial"/>
              </a:rPr>
              <a:t>thought about</a:t>
            </a:r>
            <a:endParaRPr sz="18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869934" y="6634850"/>
            <a:ext cx="177368" cy="14954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ct val="95825"/>
              </a:lnSpc>
            </a:pPr>
            <a:r>
              <a:rPr sz="950" b="1" spc="-9" dirty="0">
                <a:solidFill>
                  <a:srgbClr val="94B3D6"/>
                </a:solidFill>
                <a:latin typeface="Arial"/>
                <a:cs typeface="Arial"/>
              </a:rPr>
              <a:t>13</a:t>
            </a:r>
            <a:endParaRPr sz="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2"/>
          <p:cNvSpPr/>
          <p:nvPr/>
        </p:nvSpPr>
        <p:spPr>
          <a:xfrm>
            <a:off x="0" y="9525"/>
            <a:ext cx="9139301" cy="1452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0" y="0"/>
            <a:ext cx="9144000" cy="14381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028700" y="6562725"/>
            <a:ext cx="1076325" cy="1333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296025" y="6457948"/>
            <a:ext cx="1828800" cy="3143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0" y="6357937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48895">
            <a:solidFill>
              <a:srgbClr val="CF003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57200" y="2590800"/>
            <a:ext cx="5438775" cy="286702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36575" y="412074"/>
            <a:ext cx="3469112" cy="435610"/>
          </a:xfrm>
          <a:prstGeom prst="rect">
            <a:avLst/>
          </a:prstGeom>
        </p:spPr>
        <p:txBody>
          <a:bodyPr wrap="square" lIns="0" tIns="21558" rIns="0" bIns="0" rtlCol="0">
            <a:noAutofit/>
          </a:bodyPr>
          <a:lstStyle/>
          <a:p>
            <a:pPr marL="12700">
              <a:lnSpc>
                <a:spcPts val="3395"/>
              </a:lnSpc>
            </a:pPr>
            <a:r>
              <a:rPr sz="3200" b="1" spc="1" dirty="0">
                <a:solidFill>
                  <a:srgbClr val="FFFFFF"/>
                </a:solidFill>
                <a:latin typeface="Arial"/>
                <a:cs typeface="Arial"/>
              </a:rPr>
              <a:t>Steps to Success</a:t>
            </a:r>
            <a:endParaRPr sz="32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36575" y="1683536"/>
            <a:ext cx="733398" cy="330834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b="1" dirty="0">
                <a:solidFill>
                  <a:srgbClr val="005AA2"/>
                </a:solidFill>
                <a:latin typeface="Arial"/>
                <a:cs typeface="Arial"/>
              </a:rPr>
              <a:t>Step</a:t>
            </a:r>
            <a:endParaRPr sz="2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78171" y="1683536"/>
            <a:ext cx="412997" cy="330834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b="1" spc="7" dirty="0">
                <a:solidFill>
                  <a:srgbClr val="005AA2"/>
                </a:solidFill>
                <a:latin typeface="Arial"/>
                <a:cs typeface="Arial"/>
              </a:rPr>
              <a:t>#4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709420" y="1683536"/>
            <a:ext cx="241037" cy="330834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b="1" dirty="0">
                <a:solidFill>
                  <a:srgbClr val="005AA2"/>
                </a:solidFill>
                <a:latin typeface="Arial"/>
                <a:cs typeface="Arial"/>
              </a:rPr>
              <a:t>–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957070" y="1683536"/>
            <a:ext cx="1423681" cy="330834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b="1" spc="-21" dirty="0">
                <a:solidFill>
                  <a:srgbClr val="005AA2"/>
                </a:solidFill>
                <a:latin typeface="Arial"/>
                <a:cs typeface="Arial"/>
              </a:rPr>
              <a:t>Everyone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15827" y="1683536"/>
            <a:ext cx="880007" cy="330834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b="1" spc="-35" dirty="0">
                <a:solidFill>
                  <a:srgbClr val="005AA2"/>
                </a:solidFill>
                <a:latin typeface="Arial"/>
                <a:cs typeface="Arial"/>
              </a:rPr>
              <a:t>Votes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090920" y="2658119"/>
            <a:ext cx="239666" cy="254317"/>
          </a:xfrm>
          <a:prstGeom prst="rect">
            <a:avLst/>
          </a:prstGeom>
        </p:spPr>
        <p:txBody>
          <a:bodyPr wrap="square" lIns="0" tIns="11525" rIns="0" bIns="0" rtlCol="0">
            <a:noAutofit/>
          </a:bodyPr>
          <a:lstStyle/>
          <a:p>
            <a:pPr marL="12700">
              <a:lnSpc>
                <a:spcPts val="1814"/>
              </a:lnSpc>
            </a:pPr>
            <a:r>
              <a:rPr sz="1800" spc="-395" dirty="0">
                <a:solidFill>
                  <a:srgbClr val="1F487C"/>
                </a:solidFill>
                <a:latin typeface="MS UI Gothic"/>
                <a:cs typeface="MS UI Gothic"/>
              </a:rPr>
              <a:t>✓</a:t>
            </a:r>
            <a:endParaRPr sz="1800">
              <a:latin typeface="MS UI Gothic"/>
              <a:cs typeface="MS UI Gothic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377051" y="2658034"/>
            <a:ext cx="2488094" cy="530796"/>
          </a:xfrm>
          <a:prstGeom prst="rect">
            <a:avLst/>
          </a:prstGeom>
        </p:spPr>
        <p:txBody>
          <a:bodyPr wrap="square" lIns="0" tIns="12319" rIns="0" bIns="0" rtlCol="0">
            <a:noAutofit/>
          </a:bodyPr>
          <a:lstStyle/>
          <a:p>
            <a:pPr marL="12700">
              <a:lnSpc>
                <a:spcPts val="1939"/>
              </a:lnSpc>
            </a:pPr>
            <a:r>
              <a:rPr sz="1800" spc="4" dirty="0">
                <a:solidFill>
                  <a:srgbClr val="1F487C"/>
                </a:solidFill>
                <a:latin typeface="Arial"/>
                <a:cs typeface="Arial"/>
              </a:rPr>
              <a:t>Give each Scout/Parent</a:t>
            </a:r>
            <a:endParaRPr sz="1800">
              <a:latin typeface="Arial"/>
              <a:cs typeface="Arial"/>
            </a:endParaRPr>
          </a:p>
          <a:p>
            <a:pPr marL="12700" marR="34337">
              <a:lnSpc>
                <a:spcPct val="95825"/>
              </a:lnSpc>
              <a:spcBef>
                <a:spcPts val="8"/>
              </a:spcBef>
            </a:pPr>
            <a:r>
              <a:rPr sz="1800" spc="-3" dirty="0">
                <a:solidFill>
                  <a:srgbClr val="1F487C"/>
                </a:solidFill>
                <a:latin typeface="Arial"/>
                <a:cs typeface="Arial"/>
              </a:rPr>
              <a:t>some stickers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090920" y="3487810"/>
            <a:ext cx="239666" cy="254317"/>
          </a:xfrm>
          <a:prstGeom prst="rect">
            <a:avLst/>
          </a:prstGeom>
        </p:spPr>
        <p:txBody>
          <a:bodyPr wrap="square" lIns="0" tIns="11525" rIns="0" bIns="0" rtlCol="0">
            <a:noAutofit/>
          </a:bodyPr>
          <a:lstStyle/>
          <a:p>
            <a:pPr marL="12700">
              <a:lnSpc>
                <a:spcPts val="1814"/>
              </a:lnSpc>
            </a:pPr>
            <a:r>
              <a:rPr sz="1800" spc="-395" dirty="0">
                <a:solidFill>
                  <a:srgbClr val="1F487C"/>
                </a:solidFill>
                <a:latin typeface="MS UI Gothic"/>
                <a:cs typeface="MS UI Gothic"/>
              </a:rPr>
              <a:t>✓</a:t>
            </a:r>
            <a:endParaRPr sz="1800">
              <a:latin typeface="MS UI Gothic"/>
              <a:cs typeface="MS UI Gothic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377051" y="3487725"/>
            <a:ext cx="2556769" cy="530796"/>
          </a:xfrm>
          <a:prstGeom prst="rect">
            <a:avLst/>
          </a:prstGeom>
        </p:spPr>
        <p:txBody>
          <a:bodyPr wrap="square" lIns="0" tIns="12319" rIns="0" bIns="0" rtlCol="0">
            <a:noAutofit/>
          </a:bodyPr>
          <a:lstStyle/>
          <a:p>
            <a:pPr marL="12700" marR="34337">
              <a:lnSpc>
                <a:spcPts val="1939"/>
              </a:lnSpc>
            </a:pPr>
            <a:r>
              <a:rPr sz="1800" spc="0" dirty="0">
                <a:solidFill>
                  <a:srgbClr val="1F487C"/>
                </a:solidFill>
                <a:latin typeface="Arial"/>
                <a:cs typeface="Arial"/>
              </a:rPr>
              <a:t>Ask the Scout/Parent to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8"/>
              </a:spcBef>
            </a:pPr>
            <a:r>
              <a:rPr sz="1800" spc="1" dirty="0">
                <a:solidFill>
                  <a:srgbClr val="1F487C"/>
                </a:solidFill>
                <a:latin typeface="Arial"/>
                <a:cs typeface="Arial"/>
              </a:rPr>
              <a:t>put their stickers on their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377051" y="4026229"/>
            <a:ext cx="708682" cy="259246"/>
          </a:xfrm>
          <a:prstGeom prst="rect">
            <a:avLst/>
          </a:prstGeom>
        </p:spPr>
        <p:txBody>
          <a:bodyPr wrap="square" lIns="0" tIns="12731" rIns="0" bIns="0" rtlCol="0">
            <a:noAutofit/>
          </a:bodyPr>
          <a:lstStyle/>
          <a:p>
            <a:pPr marL="12700">
              <a:lnSpc>
                <a:spcPts val="2005"/>
              </a:lnSpc>
            </a:pPr>
            <a:r>
              <a:rPr sz="1800" spc="-21" dirty="0">
                <a:solidFill>
                  <a:srgbClr val="1F487C"/>
                </a:solidFill>
                <a:latin typeface="Arial"/>
                <a:cs typeface="Arial"/>
              </a:rPr>
              <a:t>1</a:t>
            </a:r>
            <a:r>
              <a:rPr sz="1800" spc="-21" baseline="26572" dirty="0">
                <a:solidFill>
                  <a:srgbClr val="1F487C"/>
                </a:solidFill>
                <a:latin typeface="Arial"/>
                <a:cs typeface="Arial"/>
              </a:rPr>
              <a:t>st</a:t>
            </a:r>
            <a:r>
              <a:rPr sz="1800" spc="-21" dirty="0">
                <a:solidFill>
                  <a:srgbClr val="1F487C"/>
                </a:solidFill>
                <a:latin typeface="Arial"/>
                <a:cs typeface="Arial"/>
              </a:rPr>
              <a:t>, 2</a:t>
            </a:r>
            <a:r>
              <a:rPr sz="1800" spc="-21" baseline="26572" dirty="0">
                <a:solidFill>
                  <a:srgbClr val="1F487C"/>
                </a:solidFill>
                <a:latin typeface="Arial"/>
                <a:cs typeface="Arial"/>
              </a:rPr>
              <a:t>nd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549284" y="4026229"/>
            <a:ext cx="314736" cy="259246"/>
          </a:xfrm>
          <a:prstGeom prst="rect">
            <a:avLst/>
          </a:prstGeom>
        </p:spPr>
        <p:txBody>
          <a:bodyPr wrap="square" lIns="0" tIns="12731" rIns="0" bIns="0" rtlCol="0">
            <a:noAutofit/>
          </a:bodyPr>
          <a:lstStyle/>
          <a:p>
            <a:pPr marL="12700">
              <a:lnSpc>
                <a:spcPts val="2005"/>
              </a:lnSpc>
            </a:pPr>
            <a:r>
              <a:rPr sz="1800" spc="-25" dirty="0">
                <a:solidFill>
                  <a:srgbClr val="1F487C"/>
                </a:solidFill>
                <a:latin typeface="Arial"/>
                <a:cs typeface="Arial"/>
              </a:rPr>
              <a:t>3</a:t>
            </a:r>
            <a:r>
              <a:rPr sz="1800" spc="-25" baseline="26572" dirty="0">
                <a:solidFill>
                  <a:srgbClr val="1F487C"/>
                </a:solidFill>
                <a:latin typeface="Arial"/>
                <a:cs typeface="Arial"/>
              </a:rPr>
              <a:t>rd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111365" y="4031158"/>
            <a:ext cx="444090" cy="254317"/>
          </a:xfrm>
          <a:prstGeom prst="rect">
            <a:avLst/>
          </a:prstGeom>
        </p:spPr>
        <p:txBody>
          <a:bodyPr wrap="square" lIns="0" tIns="12319" rIns="0" bIns="0" rtlCol="0">
            <a:noAutofit/>
          </a:bodyPr>
          <a:lstStyle/>
          <a:p>
            <a:pPr marL="12700">
              <a:lnSpc>
                <a:spcPts val="1939"/>
              </a:lnSpc>
            </a:pPr>
            <a:r>
              <a:rPr sz="1800" spc="6" dirty="0">
                <a:solidFill>
                  <a:srgbClr val="1F487C"/>
                </a:solidFill>
                <a:latin typeface="Arial"/>
                <a:cs typeface="Arial"/>
              </a:rPr>
              <a:t>and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83525" y="4031158"/>
            <a:ext cx="970829" cy="254317"/>
          </a:xfrm>
          <a:prstGeom prst="rect">
            <a:avLst/>
          </a:prstGeom>
        </p:spPr>
        <p:txBody>
          <a:bodyPr wrap="square" lIns="0" tIns="12319" rIns="0" bIns="0" rtlCol="0">
            <a:noAutofit/>
          </a:bodyPr>
          <a:lstStyle/>
          <a:p>
            <a:pPr marL="12700">
              <a:lnSpc>
                <a:spcPts val="1939"/>
              </a:lnSpc>
            </a:pPr>
            <a:r>
              <a:rPr sz="1800" spc="-3" dirty="0">
                <a:solidFill>
                  <a:srgbClr val="1F487C"/>
                </a:solidFill>
                <a:latin typeface="Arial"/>
                <a:cs typeface="Arial"/>
              </a:rPr>
              <a:t>choice of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377051" y="4308018"/>
            <a:ext cx="2550360" cy="530923"/>
          </a:xfrm>
          <a:prstGeom prst="rect">
            <a:avLst/>
          </a:prstGeom>
        </p:spPr>
        <p:txBody>
          <a:bodyPr wrap="square" lIns="0" tIns="12319" rIns="0" bIns="0" rtlCol="0">
            <a:noAutofit/>
          </a:bodyPr>
          <a:lstStyle/>
          <a:p>
            <a:pPr marL="12700">
              <a:lnSpc>
                <a:spcPts val="1939"/>
              </a:lnSpc>
            </a:pPr>
            <a:r>
              <a:rPr sz="1800" spc="0" dirty="0">
                <a:solidFill>
                  <a:srgbClr val="1F487C"/>
                </a:solidFill>
                <a:latin typeface="Arial"/>
                <a:cs typeface="Arial"/>
              </a:rPr>
              <a:t>activities to participate in</a:t>
            </a:r>
            <a:endParaRPr sz="1800">
              <a:latin typeface="Arial"/>
              <a:cs typeface="Arial"/>
            </a:endParaRPr>
          </a:p>
          <a:p>
            <a:pPr marL="12700" marR="34337">
              <a:lnSpc>
                <a:spcPct val="95825"/>
              </a:lnSpc>
              <a:spcBef>
                <a:spcPts val="8"/>
              </a:spcBef>
            </a:pPr>
            <a:r>
              <a:rPr sz="1800" spc="-6" dirty="0">
                <a:solidFill>
                  <a:srgbClr val="1F487C"/>
                </a:solidFill>
                <a:latin typeface="Arial"/>
                <a:cs typeface="Arial"/>
              </a:rPr>
              <a:t>next year</a:t>
            </a:r>
            <a:endParaRPr sz="18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869934" y="6634850"/>
            <a:ext cx="177368" cy="14954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ct val="95825"/>
              </a:lnSpc>
            </a:pPr>
            <a:r>
              <a:rPr sz="950" b="1" spc="-9" dirty="0">
                <a:solidFill>
                  <a:srgbClr val="94B3D6"/>
                </a:solidFill>
                <a:latin typeface="Arial"/>
                <a:cs typeface="Arial"/>
              </a:rPr>
              <a:t>14</a:t>
            </a:r>
            <a:endParaRPr sz="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4"/>
          <p:cNvSpPr/>
          <p:nvPr/>
        </p:nvSpPr>
        <p:spPr>
          <a:xfrm>
            <a:off x="0" y="9525"/>
            <a:ext cx="9139301" cy="1452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0" y="0"/>
            <a:ext cx="9144000" cy="14381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028700" y="6562725"/>
            <a:ext cx="1076325" cy="1333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296025" y="6457948"/>
            <a:ext cx="1828800" cy="3143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0" y="6357937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48895">
            <a:solidFill>
              <a:srgbClr val="CF003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57200" y="2590800"/>
            <a:ext cx="5334000" cy="28575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536575" y="412074"/>
            <a:ext cx="3469112" cy="435610"/>
          </a:xfrm>
          <a:prstGeom prst="rect">
            <a:avLst/>
          </a:prstGeom>
        </p:spPr>
        <p:txBody>
          <a:bodyPr wrap="square" lIns="0" tIns="21558" rIns="0" bIns="0" rtlCol="0">
            <a:noAutofit/>
          </a:bodyPr>
          <a:lstStyle/>
          <a:p>
            <a:pPr marL="12700">
              <a:lnSpc>
                <a:spcPts val="3395"/>
              </a:lnSpc>
            </a:pPr>
            <a:r>
              <a:rPr sz="3200" b="1" spc="1" dirty="0">
                <a:solidFill>
                  <a:srgbClr val="FFFFFF"/>
                </a:solidFill>
                <a:latin typeface="Arial"/>
                <a:cs typeface="Arial"/>
              </a:rPr>
              <a:t>Steps to Success</a:t>
            </a:r>
            <a:endParaRPr sz="32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36575" y="1683536"/>
            <a:ext cx="733398" cy="330834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b="1" dirty="0">
                <a:solidFill>
                  <a:srgbClr val="005AA2"/>
                </a:solidFill>
                <a:latin typeface="Arial"/>
                <a:cs typeface="Arial"/>
              </a:rPr>
              <a:t>Step</a:t>
            </a:r>
            <a:endParaRPr sz="2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278171" y="1683536"/>
            <a:ext cx="412997" cy="330834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b="1" spc="7" dirty="0">
                <a:solidFill>
                  <a:srgbClr val="005AA2"/>
                </a:solidFill>
                <a:latin typeface="Arial"/>
                <a:cs typeface="Arial"/>
              </a:rPr>
              <a:t>#5</a:t>
            </a:r>
            <a:endParaRPr sz="2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709420" y="1683536"/>
            <a:ext cx="241037" cy="330834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b="1" dirty="0">
                <a:solidFill>
                  <a:srgbClr val="005AA2"/>
                </a:solidFill>
                <a:latin typeface="Arial"/>
                <a:cs typeface="Arial"/>
              </a:rPr>
              <a:t>–</a:t>
            </a:r>
            <a:endParaRPr sz="2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957070" y="1683536"/>
            <a:ext cx="1201935" cy="330834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b="1" spc="-23" dirty="0">
                <a:solidFill>
                  <a:srgbClr val="005AA2"/>
                </a:solidFill>
                <a:latin typeface="Arial"/>
                <a:cs typeface="Arial"/>
              </a:rPr>
              <a:t>Tally up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168425" y="1683536"/>
            <a:ext cx="527229" cy="330834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b="1" spc="-4" dirty="0">
                <a:solidFill>
                  <a:srgbClr val="005AA2"/>
                </a:solidFill>
                <a:latin typeface="Arial"/>
                <a:cs typeface="Arial"/>
              </a:rPr>
              <a:t>the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711794" y="1683536"/>
            <a:ext cx="1175057" cy="330834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b="1" dirty="0">
                <a:solidFill>
                  <a:srgbClr val="005AA2"/>
                </a:solidFill>
                <a:latin typeface="Arial"/>
                <a:cs typeface="Arial"/>
              </a:rPr>
              <a:t>Results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701338" y="2652724"/>
            <a:ext cx="304067" cy="259627"/>
          </a:xfrm>
          <a:prstGeom prst="rect">
            <a:avLst/>
          </a:prstGeom>
        </p:spPr>
        <p:txBody>
          <a:bodyPr wrap="square" lIns="0" tIns="12731" rIns="0" bIns="0" rtlCol="0">
            <a:noAutofit/>
          </a:bodyPr>
          <a:lstStyle/>
          <a:p>
            <a:pPr marL="12700">
              <a:lnSpc>
                <a:spcPts val="2005"/>
              </a:lnSpc>
            </a:pPr>
            <a:r>
              <a:rPr sz="1800" spc="-6" dirty="0">
                <a:solidFill>
                  <a:srgbClr val="1F487C"/>
                </a:solidFill>
                <a:latin typeface="Arial"/>
                <a:cs typeface="Arial"/>
              </a:rPr>
              <a:t>1</a:t>
            </a:r>
            <a:r>
              <a:rPr sz="1800" spc="-6" baseline="26572" dirty="0">
                <a:solidFill>
                  <a:srgbClr val="1F487C"/>
                </a:solidFill>
                <a:latin typeface="Arial"/>
                <a:cs typeface="Arial"/>
              </a:rPr>
              <a:t>st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090920" y="2658119"/>
            <a:ext cx="239666" cy="254317"/>
          </a:xfrm>
          <a:prstGeom prst="rect">
            <a:avLst/>
          </a:prstGeom>
        </p:spPr>
        <p:txBody>
          <a:bodyPr wrap="square" lIns="0" tIns="11525" rIns="0" bIns="0" rtlCol="0">
            <a:noAutofit/>
          </a:bodyPr>
          <a:lstStyle/>
          <a:p>
            <a:pPr marL="12700">
              <a:lnSpc>
                <a:spcPts val="1814"/>
              </a:lnSpc>
            </a:pPr>
            <a:r>
              <a:rPr sz="1800" spc="-395" dirty="0">
                <a:solidFill>
                  <a:srgbClr val="1F487C"/>
                </a:solidFill>
                <a:latin typeface="MS UI Gothic"/>
                <a:cs typeface="MS UI Gothic"/>
              </a:rPr>
              <a:t>✓</a:t>
            </a:r>
            <a:endParaRPr sz="1800">
              <a:latin typeface="MS UI Gothic"/>
              <a:cs typeface="MS UI Gothic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377051" y="2658034"/>
            <a:ext cx="1317639" cy="254317"/>
          </a:xfrm>
          <a:prstGeom prst="rect">
            <a:avLst/>
          </a:prstGeom>
        </p:spPr>
        <p:txBody>
          <a:bodyPr wrap="square" lIns="0" tIns="12319" rIns="0" bIns="0" rtlCol="0">
            <a:noAutofit/>
          </a:bodyPr>
          <a:lstStyle/>
          <a:p>
            <a:pPr marL="12700">
              <a:lnSpc>
                <a:spcPts val="1939"/>
              </a:lnSpc>
            </a:pPr>
            <a:r>
              <a:rPr sz="1800" spc="0" dirty="0">
                <a:solidFill>
                  <a:srgbClr val="1F487C"/>
                </a:solidFill>
                <a:latin typeface="Arial"/>
                <a:cs typeface="Arial"/>
              </a:rPr>
              <a:t>15 points for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007350" y="2658034"/>
            <a:ext cx="721538" cy="254317"/>
          </a:xfrm>
          <a:prstGeom prst="rect">
            <a:avLst/>
          </a:prstGeom>
        </p:spPr>
        <p:txBody>
          <a:bodyPr wrap="square" lIns="0" tIns="12319" rIns="0" bIns="0" rtlCol="0">
            <a:noAutofit/>
          </a:bodyPr>
          <a:lstStyle/>
          <a:p>
            <a:pPr marL="12700">
              <a:lnSpc>
                <a:spcPts val="1939"/>
              </a:lnSpc>
            </a:pPr>
            <a:r>
              <a:rPr sz="1800" dirty="0">
                <a:solidFill>
                  <a:srgbClr val="1F487C"/>
                </a:solidFill>
                <a:latin typeface="Arial"/>
                <a:cs typeface="Arial"/>
              </a:rPr>
              <a:t>choice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090920" y="3211204"/>
            <a:ext cx="239666" cy="254317"/>
          </a:xfrm>
          <a:prstGeom prst="rect">
            <a:avLst/>
          </a:prstGeom>
        </p:spPr>
        <p:txBody>
          <a:bodyPr wrap="square" lIns="0" tIns="11525" rIns="0" bIns="0" rtlCol="0">
            <a:noAutofit/>
          </a:bodyPr>
          <a:lstStyle/>
          <a:p>
            <a:pPr marL="12700">
              <a:lnSpc>
                <a:spcPts val="1814"/>
              </a:lnSpc>
            </a:pPr>
            <a:r>
              <a:rPr sz="1800" spc="-395" dirty="0">
                <a:solidFill>
                  <a:srgbClr val="1F487C"/>
                </a:solidFill>
                <a:latin typeface="MS UI Gothic"/>
                <a:cs typeface="MS UI Gothic"/>
              </a:rPr>
              <a:t>✓</a:t>
            </a:r>
            <a:endParaRPr sz="1800">
              <a:latin typeface="MS UI Gothic"/>
              <a:cs typeface="MS UI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377051" y="3211119"/>
            <a:ext cx="2484202" cy="254317"/>
          </a:xfrm>
          <a:prstGeom prst="rect">
            <a:avLst/>
          </a:prstGeom>
        </p:spPr>
        <p:txBody>
          <a:bodyPr wrap="square" lIns="0" tIns="12319" rIns="0" bIns="0" rtlCol="0">
            <a:noAutofit/>
          </a:bodyPr>
          <a:lstStyle/>
          <a:p>
            <a:pPr marL="12700">
              <a:lnSpc>
                <a:spcPts val="1939"/>
              </a:lnSpc>
            </a:pPr>
            <a:r>
              <a:rPr sz="1800" spc="-1" dirty="0">
                <a:solidFill>
                  <a:srgbClr val="1F487C"/>
                </a:solidFill>
                <a:latin typeface="Arial"/>
                <a:cs typeface="Arial"/>
              </a:rPr>
              <a:t>10 points for 2nd choice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568108" y="3759275"/>
            <a:ext cx="314961" cy="259246"/>
          </a:xfrm>
          <a:prstGeom prst="rect">
            <a:avLst/>
          </a:prstGeom>
        </p:spPr>
        <p:txBody>
          <a:bodyPr wrap="square" lIns="0" tIns="12731" rIns="0" bIns="0" rtlCol="0">
            <a:noAutofit/>
          </a:bodyPr>
          <a:lstStyle/>
          <a:p>
            <a:pPr marL="12700">
              <a:lnSpc>
                <a:spcPts val="2005"/>
              </a:lnSpc>
            </a:pPr>
            <a:r>
              <a:rPr sz="1800" spc="-23" dirty="0">
                <a:solidFill>
                  <a:srgbClr val="1F487C"/>
                </a:solidFill>
                <a:latin typeface="Arial"/>
                <a:cs typeface="Arial"/>
              </a:rPr>
              <a:t>3</a:t>
            </a:r>
            <a:r>
              <a:rPr sz="1800" spc="-23" baseline="26572" dirty="0">
                <a:solidFill>
                  <a:srgbClr val="1F487C"/>
                </a:solidFill>
                <a:latin typeface="Arial"/>
                <a:cs typeface="Arial"/>
              </a:rPr>
              <a:t>rd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090920" y="3764289"/>
            <a:ext cx="239666" cy="254317"/>
          </a:xfrm>
          <a:prstGeom prst="rect">
            <a:avLst/>
          </a:prstGeom>
        </p:spPr>
        <p:txBody>
          <a:bodyPr wrap="square" lIns="0" tIns="11525" rIns="0" bIns="0" rtlCol="0">
            <a:noAutofit/>
          </a:bodyPr>
          <a:lstStyle/>
          <a:p>
            <a:pPr marL="12700">
              <a:lnSpc>
                <a:spcPts val="1814"/>
              </a:lnSpc>
            </a:pPr>
            <a:r>
              <a:rPr sz="1800" spc="-395" dirty="0">
                <a:solidFill>
                  <a:srgbClr val="1F487C"/>
                </a:solidFill>
                <a:latin typeface="MS UI Gothic"/>
                <a:cs typeface="MS UI Gothic"/>
              </a:rPr>
              <a:t>✓</a:t>
            </a:r>
            <a:endParaRPr sz="1800">
              <a:latin typeface="MS UI Gothic"/>
              <a:cs typeface="MS UI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377051" y="3764204"/>
            <a:ext cx="1193566" cy="254317"/>
          </a:xfrm>
          <a:prstGeom prst="rect">
            <a:avLst/>
          </a:prstGeom>
        </p:spPr>
        <p:txBody>
          <a:bodyPr wrap="square" lIns="0" tIns="12319" rIns="0" bIns="0" rtlCol="0">
            <a:noAutofit/>
          </a:bodyPr>
          <a:lstStyle/>
          <a:p>
            <a:pPr marL="12700">
              <a:lnSpc>
                <a:spcPts val="1939"/>
              </a:lnSpc>
            </a:pPr>
            <a:r>
              <a:rPr sz="1800" spc="1" dirty="0">
                <a:solidFill>
                  <a:srgbClr val="1F487C"/>
                </a:solidFill>
                <a:latin typeface="Arial"/>
                <a:cs typeface="Arial"/>
              </a:rPr>
              <a:t>5 points for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93050" y="3764204"/>
            <a:ext cx="720622" cy="254317"/>
          </a:xfrm>
          <a:prstGeom prst="rect">
            <a:avLst/>
          </a:prstGeom>
        </p:spPr>
        <p:txBody>
          <a:bodyPr wrap="square" lIns="0" tIns="12319" rIns="0" bIns="0" rtlCol="0">
            <a:noAutofit/>
          </a:bodyPr>
          <a:lstStyle/>
          <a:p>
            <a:pPr marL="12700">
              <a:lnSpc>
                <a:spcPts val="1939"/>
              </a:lnSpc>
            </a:pPr>
            <a:r>
              <a:rPr sz="1800" spc="0" dirty="0">
                <a:solidFill>
                  <a:srgbClr val="1F487C"/>
                </a:solidFill>
                <a:latin typeface="Arial"/>
                <a:cs typeface="Arial"/>
              </a:rPr>
              <a:t>choice</a:t>
            </a:r>
            <a:endParaRPr sz="18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869934" y="6634850"/>
            <a:ext cx="177368" cy="14954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ct val="95825"/>
              </a:lnSpc>
            </a:pPr>
            <a:r>
              <a:rPr sz="950" b="1" spc="-9" dirty="0">
                <a:solidFill>
                  <a:srgbClr val="94B3D6"/>
                </a:solidFill>
                <a:latin typeface="Arial"/>
                <a:cs typeface="Arial"/>
              </a:rPr>
              <a:t>15</a:t>
            </a:r>
            <a:endParaRPr sz="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18"/>
          <p:cNvSpPr/>
          <p:nvPr/>
        </p:nvSpPr>
        <p:spPr>
          <a:xfrm>
            <a:off x="0" y="9525"/>
            <a:ext cx="9139301" cy="1452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0" y="0"/>
            <a:ext cx="9144000" cy="14381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028700" y="6562725"/>
            <a:ext cx="1076325" cy="1333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296025" y="6457948"/>
            <a:ext cx="1828800" cy="3143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0" y="6357937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48895">
            <a:solidFill>
              <a:srgbClr val="CF003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400175" y="2305050"/>
            <a:ext cx="6324600" cy="33813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36575" y="412074"/>
            <a:ext cx="3469112" cy="435610"/>
          </a:xfrm>
          <a:prstGeom prst="rect">
            <a:avLst/>
          </a:prstGeom>
        </p:spPr>
        <p:txBody>
          <a:bodyPr wrap="square" lIns="0" tIns="21558" rIns="0" bIns="0" rtlCol="0">
            <a:noAutofit/>
          </a:bodyPr>
          <a:lstStyle/>
          <a:p>
            <a:pPr marL="12700">
              <a:lnSpc>
                <a:spcPts val="3395"/>
              </a:lnSpc>
            </a:pPr>
            <a:r>
              <a:rPr sz="3200" b="1" spc="1" dirty="0">
                <a:solidFill>
                  <a:srgbClr val="FFFFFF"/>
                </a:solidFill>
                <a:latin typeface="Arial"/>
                <a:cs typeface="Arial"/>
              </a:rPr>
              <a:t>Steps to Success</a:t>
            </a:r>
            <a:endParaRPr sz="3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36575" y="1683536"/>
            <a:ext cx="733398" cy="330834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b="1" dirty="0">
                <a:solidFill>
                  <a:srgbClr val="005AA2"/>
                </a:solidFill>
                <a:latin typeface="Arial"/>
                <a:cs typeface="Arial"/>
              </a:rPr>
              <a:t>Step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78171" y="1683536"/>
            <a:ext cx="412997" cy="330834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b="1" spc="7" dirty="0">
                <a:solidFill>
                  <a:srgbClr val="005AA2"/>
                </a:solidFill>
                <a:latin typeface="Arial"/>
                <a:cs typeface="Arial"/>
              </a:rPr>
              <a:t>#6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709420" y="1683536"/>
            <a:ext cx="241037" cy="330834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b="1" dirty="0">
                <a:solidFill>
                  <a:srgbClr val="005AA2"/>
                </a:solidFill>
                <a:latin typeface="Arial"/>
                <a:cs typeface="Arial"/>
              </a:rPr>
              <a:t>–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947545" y="1683536"/>
            <a:ext cx="1096560" cy="330834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b="1" spc="8" dirty="0">
                <a:solidFill>
                  <a:srgbClr val="005AA2"/>
                </a:solidFill>
                <a:latin typeface="Arial"/>
                <a:cs typeface="Arial"/>
              </a:rPr>
              <a:t>Assign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053525" y="1683536"/>
            <a:ext cx="1157036" cy="330834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b="1" spc="-21" dirty="0">
                <a:solidFill>
                  <a:srgbClr val="005AA2"/>
                </a:solidFill>
                <a:latin typeface="Arial"/>
                <a:cs typeface="Arial"/>
              </a:rPr>
              <a:t>months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36169" y="1683536"/>
            <a:ext cx="476222" cy="330834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b="1" spc="-4" dirty="0">
                <a:solidFill>
                  <a:srgbClr val="005AA2"/>
                </a:solidFill>
                <a:latin typeface="Arial"/>
                <a:cs typeface="Arial"/>
              </a:rPr>
              <a:t>for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22727" y="1683536"/>
            <a:ext cx="527229" cy="330834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b="1" spc="-4" dirty="0">
                <a:solidFill>
                  <a:srgbClr val="005AA2"/>
                </a:solidFill>
                <a:latin typeface="Arial"/>
                <a:cs typeface="Arial"/>
              </a:rPr>
              <a:t>the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266096" y="1683536"/>
            <a:ext cx="1155204" cy="330834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b="1" spc="-2" dirty="0">
                <a:solidFill>
                  <a:srgbClr val="005AA2"/>
                </a:solidFill>
                <a:latin typeface="Arial"/>
                <a:cs typeface="Arial"/>
              </a:rPr>
              <a:t>highest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38966" y="1683536"/>
            <a:ext cx="828999" cy="330834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b="1" spc="16" dirty="0">
                <a:solidFill>
                  <a:srgbClr val="005AA2"/>
                </a:solidFill>
                <a:latin typeface="Arial"/>
                <a:cs typeface="Arial"/>
              </a:rPr>
              <a:t>rated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268222" y="1683536"/>
            <a:ext cx="1403217" cy="330834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b="1" spc="18" dirty="0">
                <a:solidFill>
                  <a:srgbClr val="005AA2"/>
                </a:solidFill>
                <a:latin typeface="Arial"/>
                <a:cs typeface="Arial"/>
              </a:rPr>
              <a:t>activities</a:t>
            </a:r>
            <a:endParaRPr sz="24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869934" y="6634850"/>
            <a:ext cx="177368" cy="14954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ct val="95825"/>
              </a:lnSpc>
            </a:pPr>
            <a:r>
              <a:rPr sz="950" b="1" spc="-9" dirty="0">
                <a:solidFill>
                  <a:srgbClr val="94B3D6"/>
                </a:solidFill>
                <a:latin typeface="Arial"/>
                <a:cs typeface="Arial"/>
              </a:rPr>
              <a:t>16</a:t>
            </a:r>
            <a:endParaRPr sz="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 txBox="1"/>
          <p:nvPr/>
        </p:nvSpPr>
        <p:spPr>
          <a:xfrm>
            <a:off x="457200" y="1696236"/>
            <a:ext cx="5340458" cy="4104442"/>
          </a:xfrm>
          <a:prstGeom prst="rect">
            <a:avLst/>
          </a:prstGeom>
        </p:spPr>
        <p:txBody>
          <a:bodyPr wrap="square" lIns="0" tIns="15589" rIns="0" bIns="0" rtlCol="0">
            <a:noAutofit/>
          </a:bodyPr>
          <a:lstStyle/>
          <a:p>
            <a:pPr marL="92075">
              <a:lnSpc>
                <a:spcPts val="2455"/>
              </a:lnSpc>
            </a:pPr>
            <a:r>
              <a:rPr sz="2400" b="1" spc="-4" dirty="0">
                <a:solidFill>
                  <a:srgbClr val="005AA2"/>
                </a:solidFill>
                <a:latin typeface="Arial"/>
                <a:cs typeface="Arial"/>
              </a:rPr>
              <a:t>Step #7 – Create a calendar for your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0" y="9525"/>
            <a:ext cx="9139301" cy="1452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0" y="0"/>
            <a:ext cx="9144000" cy="14381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28700" y="6562725"/>
            <a:ext cx="1076325" cy="1333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296025" y="6457948"/>
            <a:ext cx="1828800" cy="3143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6357937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48895">
            <a:solidFill>
              <a:srgbClr val="CF003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88337" y="2097915"/>
            <a:ext cx="5278288" cy="398606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536575" y="412074"/>
            <a:ext cx="1201472" cy="435610"/>
          </a:xfrm>
          <a:prstGeom prst="rect">
            <a:avLst/>
          </a:prstGeom>
        </p:spPr>
        <p:txBody>
          <a:bodyPr wrap="square" lIns="0" tIns="21558" rIns="0" bIns="0" rtlCol="0">
            <a:noAutofit/>
          </a:bodyPr>
          <a:lstStyle/>
          <a:p>
            <a:pPr marL="12700">
              <a:lnSpc>
                <a:spcPts val="3395"/>
              </a:lnSpc>
            </a:pPr>
            <a:r>
              <a:rPr sz="3200" b="1" spc="7" dirty="0">
                <a:solidFill>
                  <a:srgbClr val="FFFFFF"/>
                </a:solidFill>
                <a:latin typeface="Arial"/>
                <a:cs typeface="Arial"/>
              </a:rPr>
              <a:t>Steps</a:t>
            </a:r>
            <a:endParaRPr sz="3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756539" y="412074"/>
            <a:ext cx="470888" cy="435610"/>
          </a:xfrm>
          <a:prstGeom prst="rect">
            <a:avLst/>
          </a:prstGeom>
        </p:spPr>
        <p:txBody>
          <a:bodyPr wrap="square" lIns="0" tIns="21558" rIns="0" bIns="0" rtlCol="0">
            <a:noAutofit/>
          </a:bodyPr>
          <a:lstStyle/>
          <a:p>
            <a:pPr marL="12700">
              <a:lnSpc>
                <a:spcPts val="3395"/>
              </a:lnSpc>
            </a:pPr>
            <a:r>
              <a:rPr sz="3200" b="1" spc="-3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endParaRPr sz="3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51663" y="412074"/>
            <a:ext cx="1754024" cy="435610"/>
          </a:xfrm>
          <a:prstGeom prst="rect">
            <a:avLst/>
          </a:prstGeom>
        </p:spPr>
        <p:txBody>
          <a:bodyPr wrap="square" lIns="0" tIns="21558" rIns="0" bIns="0" rtlCol="0">
            <a:noAutofit/>
          </a:bodyPr>
          <a:lstStyle/>
          <a:p>
            <a:pPr marL="12700">
              <a:lnSpc>
                <a:spcPts val="3395"/>
              </a:lnSpc>
            </a:pPr>
            <a:r>
              <a:rPr sz="3200" b="1" spc="8" dirty="0">
                <a:solidFill>
                  <a:srgbClr val="FFFFFF"/>
                </a:solidFill>
                <a:latin typeface="Arial"/>
                <a:cs typeface="Arial"/>
              </a:rPr>
              <a:t>Success</a:t>
            </a:r>
            <a:endParaRPr sz="3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826626" y="1683536"/>
            <a:ext cx="631077" cy="330834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b="1" dirty="0">
                <a:solidFill>
                  <a:srgbClr val="005AA2"/>
                </a:solidFill>
                <a:latin typeface="Arial"/>
                <a:cs typeface="Arial"/>
              </a:rPr>
              <a:t>unit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329680" y="3589579"/>
            <a:ext cx="2225983" cy="807402"/>
          </a:xfrm>
          <a:prstGeom prst="rect">
            <a:avLst/>
          </a:prstGeom>
        </p:spPr>
        <p:txBody>
          <a:bodyPr wrap="square" lIns="0" tIns="12319" rIns="0" bIns="0" rtlCol="0">
            <a:noAutofit/>
          </a:bodyPr>
          <a:lstStyle/>
          <a:p>
            <a:pPr algn="ctr">
              <a:lnSpc>
                <a:spcPts val="1939"/>
              </a:lnSpc>
            </a:pPr>
            <a:endParaRPr sz="18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320155" y="4419143"/>
            <a:ext cx="1909848" cy="530923"/>
          </a:xfrm>
          <a:prstGeom prst="rect">
            <a:avLst/>
          </a:prstGeom>
        </p:spPr>
        <p:txBody>
          <a:bodyPr wrap="square" lIns="0" tIns="12319" rIns="0" bIns="0" rtlCol="0">
            <a:noAutofit/>
          </a:bodyPr>
          <a:lstStyle/>
          <a:p>
            <a:pPr marL="12700">
              <a:lnSpc>
                <a:spcPts val="1939"/>
              </a:lnSpc>
            </a:pPr>
            <a:endParaRPr sz="1800" dirty="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869934" y="6634850"/>
            <a:ext cx="177368" cy="14954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ct val="95825"/>
              </a:lnSpc>
            </a:pPr>
            <a:r>
              <a:rPr sz="950" b="1" spc="-9" dirty="0">
                <a:solidFill>
                  <a:srgbClr val="94B3D6"/>
                </a:solidFill>
                <a:latin typeface="Arial"/>
                <a:cs typeface="Arial"/>
              </a:rPr>
              <a:t>17</a:t>
            </a:r>
            <a:endParaRPr sz="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18"/>
          <p:cNvSpPr/>
          <p:nvPr/>
        </p:nvSpPr>
        <p:spPr>
          <a:xfrm>
            <a:off x="0" y="9525"/>
            <a:ext cx="9139301" cy="1452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0" y="0"/>
            <a:ext cx="9144000" cy="14381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028700" y="6562725"/>
            <a:ext cx="1076325" cy="1333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296025" y="6457948"/>
            <a:ext cx="1828800" cy="3143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0" y="6357937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48895">
            <a:solidFill>
              <a:srgbClr val="CF003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6700" y="1695450"/>
            <a:ext cx="3333750" cy="36195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36575" y="412074"/>
            <a:ext cx="1201472" cy="435610"/>
          </a:xfrm>
          <a:prstGeom prst="rect">
            <a:avLst/>
          </a:prstGeom>
        </p:spPr>
        <p:txBody>
          <a:bodyPr wrap="square" lIns="0" tIns="21558" rIns="0" bIns="0" rtlCol="0">
            <a:noAutofit/>
          </a:bodyPr>
          <a:lstStyle/>
          <a:p>
            <a:pPr marL="12700">
              <a:lnSpc>
                <a:spcPts val="3395"/>
              </a:lnSpc>
            </a:pPr>
            <a:r>
              <a:rPr sz="3200" b="1" spc="7" dirty="0">
                <a:solidFill>
                  <a:srgbClr val="FFFFFF"/>
                </a:solidFill>
                <a:latin typeface="Arial"/>
                <a:cs typeface="Arial"/>
              </a:rPr>
              <a:t>Steps</a:t>
            </a:r>
            <a:endParaRPr sz="3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756539" y="412074"/>
            <a:ext cx="470888" cy="435610"/>
          </a:xfrm>
          <a:prstGeom prst="rect">
            <a:avLst/>
          </a:prstGeom>
        </p:spPr>
        <p:txBody>
          <a:bodyPr wrap="square" lIns="0" tIns="21558" rIns="0" bIns="0" rtlCol="0">
            <a:noAutofit/>
          </a:bodyPr>
          <a:lstStyle/>
          <a:p>
            <a:pPr marL="12700">
              <a:lnSpc>
                <a:spcPts val="3395"/>
              </a:lnSpc>
            </a:pPr>
            <a:r>
              <a:rPr sz="3200" b="1" spc="-3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endParaRPr sz="3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251663" y="412074"/>
            <a:ext cx="1754024" cy="435610"/>
          </a:xfrm>
          <a:prstGeom prst="rect">
            <a:avLst/>
          </a:prstGeom>
        </p:spPr>
        <p:txBody>
          <a:bodyPr wrap="square" lIns="0" tIns="21558" rIns="0" bIns="0" rtlCol="0">
            <a:noAutofit/>
          </a:bodyPr>
          <a:lstStyle/>
          <a:p>
            <a:pPr marL="12700">
              <a:lnSpc>
                <a:spcPts val="3395"/>
              </a:lnSpc>
            </a:pPr>
            <a:r>
              <a:rPr sz="3200" b="1" spc="8" dirty="0">
                <a:solidFill>
                  <a:srgbClr val="FFFFFF"/>
                </a:solidFill>
                <a:latin typeface="Arial"/>
                <a:cs typeface="Arial"/>
              </a:rPr>
              <a:t>Success</a:t>
            </a:r>
            <a:endParaRPr sz="3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868166" y="1693950"/>
            <a:ext cx="4813799" cy="702884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b="1" spc="-9" dirty="0">
                <a:solidFill>
                  <a:srgbClr val="005AA2"/>
                </a:solidFill>
                <a:latin typeface="Arial"/>
                <a:cs typeface="Arial"/>
              </a:rPr>
              <a:t>Step #8 – Build the “Ideal Year of</a:t>
            </a:r>
            <a:endParaRPr sz="2400">
              <a:latin typeface="Arial"/>
              <a:cs typeface="Arial"/>
            </a:endParaRPr>
          </a:p>
          <a:p>
            <a:pPr marL="355854" marR="45815">
              <a:lnSpc>
                <a:spcPct val="95825"/>
              </a:lnSpc>
              <a:spcBef>
                <a:spcPts val="42"/>
              </a:spcBef>
            </a:pPr>
            <a:r>
              <a:rPr sz="2400" b="1" spc="-15" dirty="0">
                <a:solidFill>
                  <a:srgbClr val="005AA2"/>
                </a:solidFill>
                <a:latin typeface="Arial"/>
                <a:cs typeface="Arial"/>
              </a:rPr>
              <a:t>Scouting” budget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937380" y="2589793"/>
            <a:ext cx="239666" cy="254317"/>
          </a:xfrm>
          <a:prstGeom prst="rect">
            <a:avLst/>
          </a:prstGeom>
        </p:spPr>
        <p:txBody>
          <a:bodyPr wrap="square" lIns="0" tIns="11525" rIns="0" bIns="0" rtlCol="0">
            <a:noAutofit/>
          </a:bodyPr>
          <a:lstStyle/>
          <a:p>
            <a:pPr marL="12700">
              <a:lnSpc>
                <a:spcPts val="1814"/>
              </a:lnSpc>
            </a:pPr>
            <a:r>
              <a:rPr sz="1800" spc="-395" dirty="0">
                <a:solidFill>
                  <a:srgbClr val="1F487C"/>
                </a:solidFill>
                <a:latin typeface="MS UI Gothic"/>
                <a:cs typeface="MS UI Gothic"/>
              </a:rPr>
              <a:t>✓</a:t>
            </a:r>
            <a:endParaRPr sz="1800">
              <a:latin typeface="MS UI Gothic"/>
              <a:cs typeface="MS UI Gothic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23385" y="2589708"/>
            <a:ext cx="3746453" cy="530923"/>
          </a:xfrm>
          <a:prstGeom prst="rect">
            <a:avLst/>
          </a:prstGeom>
        </p:spPr>
        <p:txBody>
          <a:bodyPr wrap="square" lIns="0" tIns="12319" rIns="0" bIns="0" rtlCol="0">
            <a:noAutofit/>
          </a:bodyPr>
          <a:lstStyle/>
          <a:p>
            <a:pPr marL="12700">
              <a:lnSpc>
                <a:spcPts val="1939"/>
              </a:lnSpc>
            </a:pPr>
            <a:r>
              <a:rPr sz="1800" spc="0" dirty="0">
                <a:solidFill>
                  <a:srgbClr val="1F487C"/>
                </a:solidFill>
                <a:latin typeface="Arial"/>
                <a:cs typeface="Arial"/>
              </a:rPr>
              <a:t>Work on the budget after completing</a:t>
            </a:r>
            <a:endParaRPr sz="1800">
              <a:latin typeface="Arial"/>
              <a:cs typeface="Arial"/>
            </a:endParaRPr>
          </a:p>
          <a:p>
            <a:pPr marL="12700" marR="34337">
              <a:lnSpc>
                <a:spcPct val="95825"/>
              </a:lnSpc>
              <a:spcBef>
                <a:spcPts val="8"/>
              </a:spcBef>
            </a:pPr>
            <a:r>
              <a:rPr sz="1800" spc="7" dirty="0">
                <a:solidFill>
                  <a:srgbClr val="1F487C"/>
                </a:solidFill>
                <a:latin typeface="Arial"/>
                <a:cs typeface="Arial"/>
              </a:rPr>
              <a:t>calendar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937380" y="3419484"/>
            <a:ext cx="239666" cy="254317"/>
          </a:xfrm>
          <a:prstGeom prst="rect">
            <a:avLst/>
          </a:prstGeom>
        </p:spPr>
        <p:txBody>
          <a:bodyPr wrap="square" lIns="0" tIns="11525" rIns="0" bIns="0" rtlCol="0">
            <a:noAutofit/>
          </a:bodyPr>
          <a:lstStyle/>
          <a:p>
            <a:pPr marL="12700">
              <a:lnSpc>
                <a:spcPts val="1814"/>
              </a:lnSpc>
            </a:pPr>
            <a:r>
              <a:rPr sz="1800" spc="-395" dirty="0">
                <a:solidFill>
                  <a:srgbClr val="1F487C"/>
                </a:solidFill>
                <a:latin typeface="MS UI Gothic"/>
                <a:cs typeface="MS UI Gothic"/>
              </a:rPr>
              <a:t>✓</a:t>
            </a:r>
            <a:endParaRPr sz="1800">
              <a:latin typeface="MS UI Gothic"/>
              <a:cs typeface="MS UI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23385" y="3419399"/>
            <a:ext cx="4232445" cy="531177"/>
          </a:xfrm>
          <a:prstGeom prst="rect">
            <a:avLst/>
          </a:prstGeom>
        </p:spPr>
        <p:txBody>
          <a:bodyPr wrap="square" lIns="0" tIns="12319" rIns="0" bIns="0" rtlCol="0">
            <a:noAutofit/>
          </a:bodyPr>
          <a:lstStyle/>
          <a:p>
            <a:pPr marL="12700">
              <a:lnSpc>
                <a:spcPts val="1939"/>
              </a:lnSpc>
            </a:pPr>
            <a:r>
              <a:rPr sz="1800" spc="0" dirty="0">
                <a:solidFill>
                  <a:srgbClr val="1F487C"/>
                </a:solidFill>
                <a:latin typeface="Arial"/>
                <a:cs typeface="Arial"/>
              </a:rPr>
              <a:t>Determine how much money needs to be</a:t>
            </a:r>
            <a:endParaRPr sz="1800">
              <a:latin typeface="Arial"/>
              <a:cs typeface="Arial"/>
            </a:endParaRPr>
          </a:p>
          <a:p>
            <a:pPr marL="12700" marR="34337">
              <a:lnSpc>
                <a:spcPct val="95825"/>
              </a:lnSpc>
              <a:spcBef>
                <a:spcPts val="13"/>
              </a:spcBef>
            </a:pPr>
            <a:r>
              <a:rPr sz="1800" spc="-1" dirty="0">
                <a:solidFill>
                  <a:srgbClr val="1F487C"/>
                </a:solidFill>
                <a:latin typeface="Arial"/>
                <a:cs typeface="Arial"/>
              </a:rPr>
              <a:t>generated during the fund raising period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937380" y="4239904"/>
            <a:ext cx="239666" cy="254317"/>
          </a:xfrm>
          <a:prstGeom prst="rect">
            <a:avLst/>
          </a:prstGeom>
        </p:spPr>
        <p:txBody>
          <a:bodyPr wrap="square" lIns="0" tIns="11525" rIns="0" bIns="0" rtlCol="0">
            <a:noAutofit/>
          </a:bodyPr>
          <a:lstStyle/>
          <a:p>
            <a:pPr marL="12700">
              <a:lnSpc>
                <a:spcPts val="1814"/>
              </a:lnSpc>
            </a:pPr>
            <a:r>
              <a:rPr sz="1800" spc="-395" dirty="0">
                <a:solidFill>
                  <a:srgbClr val="1F487C"/>
                </a:solidFill>
                <a:latin typeface="MS UI Gothic"/>
                <a:cs typeface="MS UI Gothic"/>
              </a:rPr>
              <a:t>✓</a:t>
            </a:r>
            <a:endParaRPr sz="1800">
              <a:latin typeface="MS UI Gothic"/>
              <a:cs typeface="MS UI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23385" y="4239819"/>
            <a:ext cx="2985532" cy="254317"/>
          </a:xfrm>
          <a:prstGeom prst="rect">
            <a:avLst/>
          </a:prstGeom>
        </p:spPr>
        <p:txBody>
          <a:bodyPr wrap="square" lIns="0" tIns="12319" rIns="0" bIns="0" rtlCol="0">
            <a:noAutofit/>
          </a:bodyPr>
          <a:lstStyle/>
          <a:p>
            <a:pPr marL="12700">
              <a:lnSpc>
                <a:spcPts val="1939"/>
              </a:lnSpc>
            </a:pPr>
            <a:r>
              <a:rPr sz="1800" spc="0" dirty="0">
                <a:solidFill>
                  <a:srgbClr val="1F487C"/>
                </a:solidFill>
                <a:latin typeface="Arial"/>
                <a:cs typeface="Arial"/>
              </a:rPr>
              <a:t>What is goal for each Scout?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103751" y="5251374"/>
            <a:ext cx="4378529" cy="254317"/>
          </a:xfrm>
          <a:prstGeom prst="rect">
            <a:avLst/>
          </a:prstGeom>
        </p:spPr>
        <p:txBody>
          <a:bodyPr wrap="square" lIns="0" tIns="12319" rIns="0" bIns="0" rtlCol="0">
            <a:noAutofit/>
          </a:bodyPr>
          <a:lstStyle/>
          <a:p>
            <a:pPr marL="12700">
              <a:lnSpc>
                <a:spcPts val="1939"/>
              </a:lnSpc>
            </a:pPr>
            <a:endParaRPr sz="1800" dirty="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869934" y="6634850"/>
            <a:ext cx="177368" cy="14954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ct val="95825"/>
              </a:lnSpc>
            </a:pPr>
            <a:r>
              <a:rPr sz="950" b="1" spc="-9" dirty="0">
                <a:solidFill>
                  <a:srgbClr val="94B3D6"/>
                </a:solidFill>
                <a:latin typeface="Arial"/>
                <a:cs typeface="Arial"/>
              </a:rPr>
              <a:t>18</a:t>
            </a:r>
            <a:endParaRPr sz="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/>
          <p:nvPr/>
        </p:nvSpPr>
        <p:spPr>
          <a:xfrm>
            <a:off x="0" y="9525"/>
            <a:ext cx="9139301" cy="1452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0" y="0"/>
            <a:ext cx="9144000" cy="14381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14300" y="1276350"/>
            <a:ext cx="1352550" cy="1676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14300" y="3295650"/>
            <a:ext cx="2219325" cy="29622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609725" y="1276350"/>
            <a:ext cx="2114550" cy="28194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28700" y="6562725"/>
            <a:ext cx="1076325" cy="1333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296025" y="6457948"/>
            <a:ext cx="1828800" cy="31432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6357937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48895">
            <a:solidFill>
              <a:srgbClr val="CF003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419350" y="4581525"/>
            <a:ext cx="3352800" cy="16764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572250" y="1543050"/>
            <a:ext cx="2447925" cy="326707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848350" y="4848225"/>
            <a:ext cx="3076575" cy="140970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905250" y="2790825"/>
            <a:ext cx="2552700" cy="163830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36575" y="412074"/>
            <a:ext cx="1071025" cy="435610"/>
          </a:xfrm>
          <a:prstGeom prst="rect">
            <a:avLst/>
          </a:prstGeom>
        </p:spPr>
        <p:txBody>
          <a:bodyPr wrap="square" lIns="0" tIns="21558" rIns="0" bIns="0" rtlCol="0">
            <a:noAutofit/>
          </a:bodyPr>
          <a:lstStyle/>
          <a:p>
            <a:pPr marL="12700">
              <a:lnSpc>
                <a:spcPts val="3395"/>
              </a:lnSpc>
            </a:pPr>
            <a:r>
              <a:rPr sz="3200" b="1" spc="-25" dirty="0">
                <a:solidFill>
                  <a:srgbClr val="FFFFFF"/>
                </a:solidFill>
                <a:latin typeface="Arial"/>
                <a:cs typeface="Arial"/>
              </a:rPr>
              <a:t>What</a:t>
            </a:r>
            <a:endParaRPr sz="3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41680" y="412074"/>
            <a:ext cx="429046" cy="435610"/>
          </a:xfrm>
          <a:prstGeom prst="rect">
            <a:avLst/>
          </a:prstGeom>
        </p:spPr>
        <p:txBody>
          <a:bodyPr wrap="square" lIns="0" tIns="21558" rIns="0" bIns="0" rtlCol="0">
            <a:noAutofit/>
          </a:bodyPr>
          <a:lstStyle/>
          <a:p>
            <a:pPr marL="12700">
              <a:lnSpc>
                <a:spcPts val="3395"/>
              </a:lnSpc>
            </a:pPr>
            <a:r>
              <a:rPr sz="3200" b="1" spc="12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89630" y="412074"/>
            <a:ext cx="696093" cy="435610"/>
          </a:xfrm>
          <a:prstGeom prst="rect">
            <a:avLst/>
          </a:prstGeom>
        </p:spPr>
        <p:txBody>
          <a:bodyPr wrap="square" lIns="0" tIns="21558" rIns="0" bIns="0" rtlCol="0">
            <a:noAutofit/>
          </a:bodyPr>
          <a:lstStyle/>
          <a:p>
            <a:pPr marL="12700">
              <a:lnSpc>
                <a:spcPts val="3395"/>
              </a:lnSpc>
            </a:pP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812830" y="412074"/>
            <a:ext cx="2396413" cy="435610"/>
          </a:xfrm>
          <a:prstGeom prst="rect">
            <a:avLst/>
          </a:prstGeom>
        </p:spPr>
        <p:txBody>
          <a:bodyPr wrap="square" lIns="0" tIns="21558" rIns="0" bIns="0" rtlCol="0">
            <a:noAutofit/>
          </a:bodyPr>
          <a:lstStyle/>
          <a:p>
            <a:pPr marL="12700">
              <a:lnSpc>
                <a:spcPts val="3395"/>
              </a:lnSpc>
            </a:pPr>
            <a:r>
              <a:rPr sz="3200" b="1" spc="-1" dirty="0">
                <a:solidFill>
                  <a:srgbClr val="FFFFFF"/>
                </a:solidFill>
                <a:latin typeface="Arial"/>
                <a:cs typeface="Arial"/>
              </a:rPr>
              <a:t>Money For?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93210" y="1859129"/>
            <a:ext cx="2132356" cy="483235"/>
          </a:xfrm>
          <a:prstGeom prst="rect">
            <a:avLst/>
          </a:prstGeom>
        </p:spPr>
        <p:txBody>
          <a:bodyPr wrap="square" lIns="0" tIns="24034" rIns="0" bIns="0" rtlCol="0">
            <a:noAutofit/>
          </a:bodyPr>
          <a:lstStyle/>
          <a:p>
            <a:pPr marL="12700">
              <a:lnSpc>
                <a:spcPts val="3785"/>
              </a:lnSpc>
            </a:pPr>
            <a:r>
              <a:rPr sz="3600" b="1" spc="3" dirty="0">
                <a:solidFill>
                  <a:srgbClr val="005AA2"/>
                </a:solidFill>
                <a:latin typeface="Arial"/>
                <a:cs typeface="Arial"/>
              </a:rPr>
              <a:t>Program!</a:t>
            </a:r>
            <a:endParaRPr sz="36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869934" y="6634850"/>
            <a:ext cx="177368" cy="14954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ct val="95825"/>
              </a:lnSpc>
            </a:pPr>
            <a:r>
              <a:rPr sz="950" b="1" spc="-9" dirty="0">
                <a:solidFill>
                  <a:srgbClr val="94B3D6"/>
                </a:solidFill>
                <a:latin typeface="Arial"/>
                <a:cs typeface="Arial"/>
              </a:rPr>
              <a:t>19</a:t>
            </a:r>
            <a:endParaRPr sz="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/>
          <p:nvPr/>
        </p:nvSpPr>
        <p:spPr>
          <a:xfrm>
            <a:off x="0" y="9525"/>
            <a:ext cx="9139301" cy="1452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0" y="0"/>
            <a:ext cx="9144000" cy="14381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28700" y="6562725"/>
            <a:ext cx="1076325" cy="1333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296025" y="6457948"/>
            <a:ext cx="1828800" cy="3143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6357937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48895">
            <a:solidFill>
              <a:srgbClr val="CF003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610350" y="1600200"/>
            <a:ext cx="2076450" cy="18669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36575" y="412074"/>
            <a:ext cx="2687662" cy="435610"/>
          </a:xfrm>
          <a:prstGeom prst="rect">
            <a:avLst/>
          </a:prstGeom>
        </p:spPr>
        <p:txBody>
          <a:bodyPr wrap="square" lIns="0" tIns="21558" rIns="0" bIns="0" rtlCol="0">
            <a:noAutofit/>
          </a:bodyPr>
          <a:lstStyle/>
          <a:p>
            <a:pPr marL="12700">
              <a:lnSpc>
                <a:spcPts val="3395"/>
              </a:lnSpc>
            </a:pPr>
            <a:r>
              <a:rPr sz="3200" b="1" spc="-3" dirty="0">
                <a:solidFill>
                  <a:srgbClr val="FFFFFF"/>
                </a:solidFill>
                <a:latin typeface="Arial"/>
                <a:cs typeface="Arial"/>
              </a:rPr>
              <a:t>Introductions</a:t>
            </a:r>
            <a:endParaRPr sz="3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242730" y="412074"/>
            <a:ext cx="383103" cy="435610"/>
          </a:xfrm>
          <a:prstGeom prst="rect">
            <a:avLst/>
          </a:prstGeom>
        </p:spPr>
        <p:txBody>
          <a:bodyPr wrap="square" lIns="0" tIns="21558" rIns="0" bIns="0" rtlCol="0">
            <a:noAutofit/>
          </a:bodyPr>
          <a:lstStyle/>
          <a:p>
            <a:pPr marL="12700">
              <a:lnSpc>
                <a:spcPts val="3395"/>
              </a:lnSpc>
            </a:pP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&amp;</a:t>
            </a:r>
            <a:endParaRPr sz="3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633660" y="412074"/>
            <a:ext cx="1583377" cy="435610"/>
          </a:xfrm>
          <a:prstGeom prst="rect">
            <a:avLst/>
          </a:prstGeom>
        </p:spPr>
        <p:txBody>
          <a:bodyPr wrap="square" lIns="0" tIns="21558" rIns="0" bIns="0" rtlCol="0">
            <a:noAutofit/>
          </a:bodyPr>
          <a:lstStyle/>
          <a:p>
            <a:pPr marL="12700">
              <a:lnSpc>
                <a:spcPts val="3395"/>
              </a:lnSpc>
            </a:pPr>
            <a:r>
              <a:rPr sz="3200" b="1" spc="5" dirty="0">
                <a:solidFill>
                  <a:srgbClr val="FFFFFF"/>
                </a:solidFill>
                <a:latin typeface="Arial"/>
                <a:cs typeface="Arial"/>
              </a:rPr>
              <a:t>Agenda</a:t>
            </a:r>
            <a:endParaRPr sz="3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6575" y="1683536"/>
            <a:ext cx="2520493" cy="1065961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 marR="43811">
              <a:lnSpc>
                <a:spcPts val="2555"/>
              </a:lnSpc>
            </a:pPr>
            <a:r>
              <a:rPr sz="2400" b="1" spc="-1" dirty="0">
                <a:solidFill>
                  <a:srgbClr val="005AA2"/>
                </a:solidFill>
                <a:latin typeface="Arial"/>
                <a:cs typeface="Arial"/>
              </a:rPr>
              <a:t>Presenters</a:t>
            </a:r>
            <a:endParaRPr sz="2400">
              <a:latin typeface="Arial"/>
              <a:cs typeface="Arial"/>
            </a:endParaRPr>
          </a:p>
          <a:p>
            <a:pPr marL="470217">
              <a:lnSpc>
                <a:spcPct val="95825"/>
              </a:lnSpc>
              <a:spcBef>
                <a:spcPts val="492"/>
              </a:spcBef>
            </a:pPr>
            <a:r>
              <a:rPr sz="2000" spc="4" dirty="0">
                <a:solidFill>
                  <a:srgbClr val="005AA2"/>
                </a:solidFill>
                <a:latin typeface="Arial"/>
                <a:cs typeface="Arial"/>
              </a:rPr>
              <a:t>Roundtable Chair</a:t>
            </a:r>
            <a:endParaRPr sz="2000">
              <a:latin typeface="Arial"/>
              <a:cs typeface="Arial"/>
            </a:endParaRPr>
          </a:p>
          <a:p>
            <a:pPr marL="470217" marR="43811">
              <a:lnSpc>
                <a:spcPct val="95825"/>
              </a:lnSpc>
              <a:spcBef>
                <a:spcPts val="555"/>
              </a:spcBef>
            </a:pPr>
            <a:r>
              <a:rPr sz="2000" spc="0" dirty="0">
                <a:solidFill>
                  <a:srgbClr val="005AA2"/>
                </a:solidFill>
                <a:latin typeface="Arial"/>
                <a:cs typeface="Arial"/>
              </a:rPr>
              <a:t>District Executive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6575" y="3219604"/>
            <a:ext cx="1174167" cy="330517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b="1" spc="-21" dirty="0">
                <a:solidFill>
                  <a:srgbClr val="005AA2"/>
                </a:solidFill>
                <a:latin typeface="Arial"/>
                <a:cs typeface="Arial"/>
              </a:rPr>
              <a:t>Agenda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4092" y="3639799"/>
            <a:ext cx="266412" cy="2114295"/>
          </a:xfrm>
          <a:prstGeom prst="rect">
            <a:avLst/>
          </a:prstGeom>
        </p:spPr>
        <p:txBody>
          <a:bodyPr wrap="square" lIns="0" tIns="12858" rIns="0" bIns="0" rtlCol="0">
            <a:noAutofit/>
          </a:bodyPr>
          <a:lstStyle/>
          <a:p>
            <a:pPr marL="12700">
              <a:lnSpc>
                <a:spcPts val="2025"/>
              </a:lnSpc>
            </a:pPr>
            <a:r>
              <a:rPr sz="2000" spc="-419" dirty="0">
                <a:solidFill>
                  <a:srgbClr val="005AA2"/>
                </a:solidFill>
                <a:latin typeface="MS UI Gothic"/>
                <a:cs typeface="MS UI Gothic"/>
              </a:rPr>
              <a:t>✓</a:t>
            </a:r>
            <a:endParaRPr sz="2000">
              <a:latin typeface="MS UI Gothic"/>
              <a:cs typeface="MS UI Gothic"/>
            </a:endParaRPr>
          </a:p>
          <a:p>
            <a:pPr marL="12700">
              <a:lnSpc>
                <a:spcPct val="107747"/>
              </a:lnSpc>
              <a:spcBef>
                <a:spcPts val="163"/>
              </a:spcBef>
            </a:pPr>
            <a:r>
              <a:rPr sz="2000" spc="-419" dirty="0">
                <a:solidFill>
                  <a:srgbClr val="005AA2"/>
                </a:solidFill>
                <a:latin typeface="MS UI Gothic"/>
                <a:cs typeface="MS UI Gothic"/>
              </a:rPr>
              <a:t>✓</a:t>
            </a:r>
            <a:endParaRPr sz="2000">
              <a:latin typeface="MS UI Gothic"/>
              <a:cs typeface="MS UI Gothic"/>
            </a:endParaRPr>
          </a:p>
          <a:p>
            <a:pPr marL="12700">
              <a:lnSpc>
                <a:spcPct val="107747"/>
              </a:lnSpc>
              <a:spcBef>
                <a:spcPts val="345"/>
              </a:spcBef>
            </a:pPr>
            <a:r>
              <a:rPr sz="2000" spc="-419" dirty="0">
                <a:solidFill>
                  <a:srgbClr val="005AA2"/>
                </a:solidFill>
                <a:latin typeface="MS UI Gothic"/>
                <a:cs typeface="MS UI Gothic"/>
              </a:rPr>
              <a:t>✓</a:t>
            </a:r>
            <a:endParaRPr sz="2000">
              <a:latin typeface="MS UI Gothic"/>
              <a:cs typeface="MS UI Gothic"/>
            </a:endParaRPr>
          </a:p>
          <a:p>
            <a:pPr marL="12700">
              <a:lnSpc>
                <a:spcPct val="107747"/>
              </a:lnSpc>
              <a:spcBef>
                <a:spcPts val="270"/>
              </a:spcBef>
            </a:pPr>
            <a:r>
              <a:rPr sz="2000" spc="-419" dirty="0">
                <a:solidFill>
                  <a:srgbClr val="005AA2"/>
                </a:solidFill>
                <a:latin typeface="MS UI Gothic"/>
                <a:cs typeface="MS UI Gothic"/>
              </a:rPr>
              <a:t>✓</a:t>
            </a:r>
            <a:endParaRPr sz="2000">
              <a:latin typeface="MS UI Gothic"/>
              <a:cs typeface="MS UI Gothic"/>
            </a:endParaRPr>
          </a:p>
          <a:p>
            <a:pPr marL="12700">
              <a:lnSpc>
                <a:spcPct val="107747"/>
              </a:lnSpc>
              <a:spcBef>
                <a:spcPts val="340"/>
              </a:spcBef>
            </a:pPr>
            <a:r>
              <a:rPr sz="2000" spc="-419" dirty="0">
                <a:solidFill>
                  <a:srgbClr val="005AA2"/>
                </a:solidFill>
                <a:latin typeface="MS UI Gothic"/>
                <a:cs typeface="MS UI Gothic"/>
              </a:rPr>
              <a:t>✓</a:t>
            </a:r>
            <a:endParaRPr sz="2000">
              <a:latin typeface="MS UI Gothic"/>
              <a:cs typeface="MS UI Gothic"/>
            </a:endParaRPr>
          </a:p>
          <a:p>
            <a:pPr marL="12700">
              <a:lnSpc>
                <a:spcPct val="107747"/>
              </a:lnSpc>
              <a:spcBef>
                <a:spcPts val="270"/>
              </a:spcBef>
            </a:pPr>
            <a:r>
              <a:rPr sz="2000" spc="-419" dirty="0">
                <a:solidFill>
                  <a:srgbClr val="005AA2"/>
                </a:solidFill>
                <a:latin typeface="MS UI Gothic"/>
                <a:cs typeface="MS UI Gothic"/>
              </a:rPr>
              <a:t>✓</a:t>
            </a:r>
            <a:endParaRPr sz="2000">
              <a:latin typeface="MS UI Gothic"/>
              <a:cs typeface="MS UI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80160" y="3639704"/>
            <a:ext cx="5217069" cy="2114295"/>
          </a:xfrm>
          <a:prstGeom prst="rect">
            <a:avLst/>
          </a:prstGeom>
        </p:spPr>
        <p:txBody>
          <a:bodyPr wrap="square" lIns="0" tIns="13747" rIns="0" bIns="0" rtlCol="0">
            <a:noAutofit/>
          </a:bodyPr>
          <a:lstStyle/>
          <a:p>
            <a:pPr marL="12700" marR="31278">
              <a:lnSpc>
                <a:spcPts val="2165"/>
              </a:lnSpc>
            </a:pPr>
            <a:r>
              <a:rPr sz="2000" spc="-2" dirty="0">
                <a:solidFill>
                  <a:srgbClr val="005AA2"/>
                </a:solidFill>
                <a:latin typeface="Arial"/>
                <a:cs typeface="Arial"/>
              </a:rPr>
              <a:t>Why Program Planning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299"/>
              </a:lnSpc>
              <a:spcBef>
                <a:spcPts val="444"/>
              </a:spcBef>
            </a:pPr>
            <a:r>
              <a:rPr sz="2000" spc="-3" dirty="0">
                <a:solidFill>
                  <a:srgbClr val="005AA2"/>
                </a:solidFill>
                <a:latin typeface="Arial"/>
                <a:cs typeface="Arial"/>
              </a:rPr>
              <a:t>Planning the Ideal Scouting Year Materials 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299"/>
              </a:lnSpc>
              <a:spcBef>
                <a:spcPts val="600"/>
              </a:spcBef>
            </a:pPr>
            <a:r>
              <a:rPr sz="2000" spc="-1" dirty="0">
                <a:solidFill>
                  <a:srgbClr val="005AA2"/>
                </a:solidFill>
                <a:latin typeface="Arial"/>
                <a:cs typeface="Arial"/>
              </a:rPr>
              <a:t>Needed &amp; Available Resources Annual 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323"/>
              </a:lnSpc>
              <a:spcBef>
                <a:spcPts val="600"/>
              </a:spcBef>
            </a:pPr>
            <a:r>
              <a:rPr sz="2000" spc="3" dirty="0">
                <a:solidFill>
                  <a:srgbClr val="005AA2"/>
                </a:solidFill>
                <a:latin typeface="Arial"/>
                <a:cs typeface="Arial"/>
              </a:rPr>
              <a:t>Program Planning </a:t>
            </a:r>
            <a:r>
              <a:rPr sz="2000" spc="72" dirty="0">
                <a:solidFill>
                  <a:srgbClr val="005AA2"/>
                </a:solidFill>
                <a:latin typeface="Times New Roman"/>
                <a:cs typeface="Times New Roman"/>
              </a:rPr>
              <a:t>– </a:t>
            </a:r>
            <a:r>
              <a:rPr sz="2000" spc="3" dirty="0">
                <a:solidFill>
                  <a:srgbClr val="005AA2"/>
                </a:solidFill>
                <a:latin typeface="Arial"/>
                <a:cs typeface="Arial"/>
              </a:rPr>
              <a:t>Steps to Success 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299"/>
              </a:lnSpc>
              <a:spcBef>
                <a:spcPts val="606"/>
              </a:spcBef>
            </a:pPr>
            <a:r>
              <a:rPr sz="2000" spc="-5" dirty="0">
                <a:solidFill>
                  <a:srgbClr val="005AA2"/>
                </a:solidFill>
                <a:latin typeface="Arial"/>
                <a:cs typeface="Arial"/>
              </a:rPr>
              <a:t>Funding the Annual Program</a:t>
            </a:r>
            <a:endParaRPr sz="2000">
              <a:latin typeface="Arial"/>
              <a:cs typeface="Arial"/>
            </a:endParaRPr>
          </a:p>
          <a:p>
            <a:pPr marL="12700" marR="31278">
              <a:lnSpc>
                <a:spcPts val="2270"/>
              </a:lnSpc>
              <a:spcBef>
                <a:spcPts val="713"/>
              </a:spcBef>
            </a:pPr>
            <a:r>
              <a:rPr sz="2000" spc="-13" dirty="0">
                <a:solidFill>
                  <a:srgbClr val="005AA2"/>
                </a:solidFill>
                <a:latin typeface="Arial"/>
                <a:cs typeface="Arial"/>
              </a:rPr>
              <a:t>Growing Your Unit (Youth &amp; Adults)</a:t>
            </a:r>
            <a:endParaRPr sz="20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936736" y="6634850"/>
            <a:ext cx="113044" cy="14954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ct val="95825"/>
              </a:lnSpc>
            </a:pPr>
            <a:r>
              <a:rPr sz="950" b="1" spc="9" dirty="0">
                <a:solidFill>
                  <a:srgbClr val="94B3D6"/>
                </a:solidFill>
                <a:latin typeface="Arial"/>
                <a:cs typeface="Arial"/>
              </a:rPr>
              <a:t>2</a:t>
            </a:r>
            <a:endParaRPr sz="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/>
          <p:nvPr/>
        </p:nvSpPr>
        <p:spPr>
          <a:xfrm>
            <a:off x="0" y="9525"/>
            <a:ext cx="9139301" cy="1452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0" y="0"/>
            <a:ext cx="9144000" cy="14381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28700" y="6562725"/>
            <a:ext cx="1076325" cy="1333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296025" y="6457948"/>
            <a:ext cx="1828800" cy="3143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6357937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48895">
            <a:solidFill>
              <a:srgbClr val="CF003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36575" y="412074"/>
            <a:ext cx="3469112" cy="435610"/>
          </a:xfrm>
          <a:prstGeom prst="rect">
            <a:avLst/>
          </a:prstGeom>
        </p:spPr>
        <p:txBody>
          <a:bodyPr wrap="square" lIns="0" tIns="21558" rIns="0" bIns="0" rtlCol="0">
            <a:noAutofit/>
          </a:bodyPr>
          <a:lstStyle/>
          <a:p>
            <a:pPr marL="12700">
              <a:lnSpc>
                <a:spcPts val="3395"/>
              </a:lnSpc>
            </a:pPr>
            <a:r>
              <a:rPr sz="3200" b="1" spc="1" dirty="0">
                <a:solidFill>
                  <a:srgbClr val="FFFFFF"/>
                </a:solidFill>
                <a:latin typeface="Arial"/>
                <a:cs typeface="Arial"/>
              </a:rPr>
              <a:t>Steps to Success</a:t>
            </a:r>
            <a:endParaRPr sz="3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6575" y="1683536"/>
            <a:ext cx="793569" cy="330834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b="1" spc="14" dirty="0">
                <a:solidFill>
                  <a:srgbClr val="005AA2"/>
                </a:solidFill>
                <a:latin typeface="Arial"/>
                <a:cs typeface="Arial"/>
              </a:rPr>
              <a:t>Final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26124" y="1683536"/>
            <a:ext cx="7031036" cy="1495221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 marR="31111">
              <a:lnSpc>
                <a:spcPts val="2555"/>
              </a:lnSpc>
            </a:pPr>
            <a:r>
              <a:rPr sz="2400" b="1" spc="-6" dirty="0">
                <a:solidFill>
                  <a:srgbClr val="005AA2"/>
                </a:solidFill>
                <a:latin typeface="Arial"/>
                <a:cs typeface="Arial"/>
              </a:rPr>
              <a:t>Step – Share your calendar and budget!</a:t>
            </a:r>
            <a:endParaRPr sz="2400">
              <a:latin typeface="Arial"/>
              <a:cs typeface="Arial"/>
            </a:endParaRPr>
          </a:p>
          <a:p>
            <a:pPr marL="138439">
              <a:lnSpc>
                <a:spcPct val="100137"/>
              </a:lnSpc>
              <a:spcBef>
                <a:spcPts val="1919"/>
              </a:spcBef>
            </a:pPr>
            <a:r>
              <a:rPr sz="2000" b="1" spc="-3" dirty="0">
                <a:solidFill>
                  <a:srgbClr val="005AA2"/>
                </a:solidFill>
                <a:latin typeface="Arial"/>
                <a:cs typeface="Arial"/>
              </a:rPr>
              <a:t>You will be ready to share the unit program calendar and budget with all of the families, update regularly to have available for any new families all year long.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94092" y="2304664"/>
            <a:ext cx="218544" cy="282892"/>
          </a:xfrm>
          <a:prstGeom prst="rect">
            <a:avLst/>
          </a:prstGeom>
        </p:spPr>
        <p:txBody>
          <a:bodyPr wrap="square" lIns="0" tIns="13906" rIns="0" bIns="0" rtlCol="0">
            <a:noAutofit/>
          </a:bodyPr>
          <a:lstStyle/>
          <a:p>
            <a:pPr marL="12700">
              <a:lnSpc>
                <a:spcPts val="2190"/>
              </a:lnSpc>
            </a:pPr>
            <a:r>
              <a:rPr sz="2000" spc="11" dirty="0">
                <a:solidFill>
                  <a:srgbClr val="005AA2"/>
                </a:solidFill>
                <a:latin typeface="Courier New"/>
                <a:cs typeface="Courier New"/>
              </a:rPr>
              <a:t>o</a:t>
            </a:r>
            <a:endParaRPr sz="2000">
              <a:latin typeface="Courier New"/>
              <a:cs typeface="Courier New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51864" y="3630306"/>
            <a:ext cx="6518588" cy="587946"/>
          </a:xfrm>
          <a:prstGeom prst="rect">
            <a:avLst/>
          </a:prstGeom>
        </p:spPr>
        <p:txBody>
          <a:bodyPr wrap="square" lIns="0" tIns="13747" rIns="0" bIns="0" rtlCol="0">
            <a:noAutofit/>
          </a:bodyPr>
          <a:lstStyle/>
          <a:p>
            <a:pPr marL="12700">
              <a:lnSpc>
                <a:spcPts val="2165"/>
              </a:lnSpc>
            </a:pPr>
            <a:r>
              <a:rPr sz="2000" b="1" spc="-4" dirty="0">
                <a:solidFill>
                  <a:srgbClr val="005AA2"/>
                </a:solidFill>
                <a:latin typeface="Arial"/>
                <a:cs typeface="Arial"/>
              </a:rPr>
              <a:t>This will demonstrate to new families that your unit is</a:t>
            </a:r>
            <a:endParaRPr sz="2000">
              <a:latin typeface="Arial"/>
              <a:cs typeface="Arial"/>
            </a:endParaRPr>
          </a:p>
          <a:p>
            <a:pPr marL="12700" marR="38623">
              <a:lnSpc>
                <a:spcPct val="95825"/>
              </a:lnSpc>
            </a:pPr>
            <a:r>
              <a:rPr sz="2000" b="1" spc="0" dirty="0">
                <a:solidFill>
                  <a:srgbClr val="005AA2"/>
                </a:solidFill>
                <a:latin typeface="Arial"/>
                <a:cs typeface="Arial"/>
              </a:rPr>
              <a:t>organized and does really great activities!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94092" y="3649721"/>
            <a:ext cx="218544" cy="282892"/>
          </a:xfrm>
          <a:prstGeom prst="rect">
            <a:avLst/>
          </a:prstGeom>
        </p:spPr>
        <p:txBody>
          <a:bodyPr wrap="square" lIns="0" tIns="13906" rIns="0" bIns="0" rtlCol="0">
            <a:noAutofit/>
          </a:bodyPr>
          <a:lstStyle/>
          <a:p>
            <a:pPr marL="12700">
              <a:lnSpc>
                <a:spcPts val="2190"/>
              </a:lnSpc>
            </a:pPr>
            <a:r>
              <a:rPr sz="2000" spc="11" dirty="0">
                <a:solidFill>
                  <a:srgbClr val="005AA2"/>
                </a:solidFill>
                <a:latin typeface="Courier New"/>
                <a:cs typeface="Courier New"/>
              </a:rPr>
              <a:t>o</a:t>
            </a:r>
            <a:endParaRPr sz="2000">
              <a:latin typeface="Courier New"/>
              <a:cs typeface="Courier New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51864" y="4669674"/>
            <a:ext cx="7203298" cy="893508"/>
          </a:xfrm>
          <a:prstGeom prst="rect">
            <a:avLst/>
          </a:prstGeom>
        </p:spPr>
        <p:txBody>
          <a:bodyPr wrap="square" lIns="0" tIns="13747" rIns="0" bIns="0" rtlCol="0">
            <a:noAutofit/>
          </a:bodyPr>
          <a:lstStyle/>
          <a:p>
            <a:pPr marL="12700" marR="43811">
              <a:lnSpc>
                <a:spcPts val="2165"/>
              </a:lnSpc>
            </a:pPr>
            <a:r>
              <a:rPr sz="2000" b="1" spc="-3" dirty="0">
                <a:solidFill>
                  <a:srgbClr val="005AA2"/>
                </a:solidFill>
                <a:latin typeface="Arial"/>
                <a:cs typeface="Arial"/>
              </a:rPr>
              <a:t>Provides motivation for parents/Scouts to participate in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</a:pPr>
            <a:r>
              <a:rPr sz="2000" b="1" spc="-4" dirty="0">
                <a:solidFill>
                  <a:srgbClr val="005AA2"/>
                </a:solidFill>
                <a:latin typeface="Arial"/>
                <a:cs typeface="Arial"/>
              </a:rPr>
              <a:t>your fund raising activities (so it won’t break their personal</a:t>
            </a:r>
            <a:endParaRPr sz="2000">
              <a:latin typeface="Arial"/>
              <a:cs typeface="Arial"/>
            </a:endParaRPr>
          </a:p>
          <a:p>
            <a:pPr marL="12700" marR="43811">
              <a:lnSpc>
                <a:spcPct val="95825"/>
              </a:lnSpc>
              <a:spcBef>
                <a:spcPts val="100"/>
              </a:spcBef>
            </a:pPr>
            <a:r>
              <a:rPr sz="2000" b="1" spc="16" dirty="0">
                <a:solidFill>
                  <a:srgbClr val="005AA2"/>
                </a:solidFill>
                <a:latin typeface="Arial"/>
                <a:cs typeface="Arial"/>
              </a:rPr>
              <a:t>checkbook)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4092" y="4689089"/>
            <a:ext cx="218544" cy="282892"/>
          </a:xfrm>
          <a:prstGeom prst="rect">
            <a:avLst/>
          </a:prstGeom>
        </p:spPr>
        <p:txBody>
          <a:bodyPr wrap="square" lIns="0" tIns="13906" rIns="0" bIns="0" rtlCol="0">
            <a:noAutofit/>
          </a:bodyPr>
          <a:lstStyle/>
          <a:p>
            <a:pPr marL="12700">
              <a:lnSpc>
                <a:spcPts val="2190"/>
              </a:lnSpc>
            </a:pPr>
            <a:r>
              <a:rPr sz="2000" spc="11" dirty="0">
                <a:solidFill>
                  <a:srgbClr val="005AA2"/>
                </a:solidFill>
                <a:latin typeface="Courier New"/>
                <a:cs typeface="Courier New"/>
              </a:rPr>
              <a:t>o</a:t>
            </a:r>
            <a:endParaRPr sz="2000">
              <a:latin typeface="Courier New"/>
              <a:cs typeface="Courier New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869934" y="6634850"/>
            <a:ext cx="177368" cy="14954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ct val="95825"/>
              </a:lnSpc>
            </a:pPr>
            <a:r>
              <a:rPr sz="950" b="1" spc="-9" dirty="0">
                <a:solidFill>
                  <a:srgbClr val="94B3D6"/>
                </a:solidFill>
                <a:latin typeface="Arial"/>
                <a:cs typeface="Arial"/>
              </a:rPr>
              <a:t>20</a:t>
            </a:r>
            <a:endParaRPr sz="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/>
          <p:nvPr/>
        </p:nvSpPr>
        <p:spPr>
          <a:xfrm>
            <a:off x="0" y="9525"/>
            <a:ext cx="9139301" cy="1452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0" y="0"/>
            <a:ext cx="9144000" cy="14381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143750" y="1485900"/>
            <a:ext cx="1952625" cy="2286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28700" y="6562725"/>
            <a:ext cx="1076325" cy="1333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296025" y="6457948"/>
            <a:ext cx="1828800" cy="31432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6357937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48895">
            <a:solidFill>
              <a:srgbClr val="CF003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36575" y="412074"/>
            <a:ext cx="3643862" cy="435610"/>
          </a:xfrm>
          <a:prstGeom prst="rect">
            <a:avLst/>
          </a:prstGeom>
        </p:spPr>
        <p:txBody>
          <a:bodyPr wrap="square" lIns="0" tIns="21558" rIns="0" bIns="0" rtlCol="0">
            <a:noAutofit/>
          </a:bodyPr>
          <a:lstStyle/>
          <a:p>
            <a:pPr marL="12700">
              <a:lnSpc>
                <a:spcPts val="3395"/>
              </a:lnSpc>
            </a:pPr>
            <a:r>
              <a:rPr sz="3200" b="1" spc="-16" dirty="0">
                <a:solidFill>
                  <a:srgbClr val="FFFFFF"/>
                </a:solidFill>
                <a:latin typeface="Arial"/>
                <a:cs typeface="Arial"/>
              </a:rPr>
              <a:t>Growing Your Unit</a:t>
            </a:r>
            <a:endParaRPr sz="3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6575" y="1683536"/>
            <a:ext cx="3894559" cy="1208404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 marR="45815">
              <a:lnSpc>
                <a:spcPts val="2555"/>
              </a:lnSpc>
            </a:pPr>
            <a:r>
              <a:rPr sz="2400" b="1" spc="-10" dirty="0">
                <a:solidFill>
                  <a:srgbClr val="005AA2"/>
                </a:solidFill>
                <a:latin typeface="Arial"/>
                <a:cs typeface="Arial"/>
              </a:rPr>
              <a:t>Cub Scouts</a:t>
            </a:r>
            <a:endParaRPr sz="2400">
              <a:latin typeface="Arial"/>
              <a:cs typeface="Arial"/>
            </a:endParaRPr>
          </a:p>
          <a:p>
            <a:pPr marL="355917" marR="45815">
              <a:lnSpc>
                <a:spcPct val="95825"/>
              </a:lnSpc>
              <a:spcBef>
                <a:spcPts val="567"/>
              </a:spcBef>
            </a:pPr>
            <a:r>
              <a:rPr sz="2400" b="1" spc="-1" dirty="0">
                <a:solidFill>
                  <a:srgbClr val="005AA2"/>
                </a:solidFill>
                <a:latin typeface="Arial"/>
                <a:cs typeface="Arial"/>
              </a:rPr>
              <a:t>Family Scouting (where</a:t>
            </a:r>
            <a:endParaRPr sz="2400">
              <a:latin typeface="Arial"/>
              <a:cs typeface="Arial"/>
            </a:endParaRPr>
          </a:p>
          <a:p>
            <a:pPr marL="355917">
              <a:lnSpc>
                <a:spcPct val="95825"/>
              </a:lnSpc>
              <a:spcBef>
                <a:spcPts val="695"/>
              </a:spcBef>
            </a:pPr>
            <a:r>
              <a:rPr sz="2400" b="1" spc="0" dirty="0">
                <a:solidFill>
                  <a:srgbClr val="005AA2"/>
                </a:solidFill>
                <a:latin typeface="Arial"/>
                <a:cs typeface="Arial"/>
              </a:rPr>
              <a:t>Spring &amp; Fall Recruiting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382521" y="2122321"/>
            <a:ext cx="1485073" cy="330835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b="1" spc="16" dirty="0">
                <a:solidFill>
                  <a:srgbClr val="005AA2"/>
                </a:solidFill>
                <a:latin typeface="Arial"/>
                <a:cs typeface="Arial"/>
              </a:rPr>
              <a:t>available)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6575" y="3438933"/>
            <a:ext cx="1795996" cy="330517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b="1" spc="-16" dirty="0">
                <a:solidFill>
                  <a:srgbClr val="005AA2"/>
                </a:solidFill>
                <a:latin typeface="Arial"/>
                <a:cs typeface="Arial"/>
              </a:rPr>
              <a:t>Scouts BSA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6575" y="3887243"/>
            <a:ext cx="177958" cy="330517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dirty="0">
                <a:solidFill>
                  <a:srgbClr val="005AA2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9792" y="3887243"/>
            <a:ext cx="3954889" cy="1131887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0">
              <a:lnSpc>
                <a:spcPts val="2555"/>
              </a:lnSpc>
            </a:pPr>
            <a:r>
              <a:rPr sz="2400" b="1" spc="-8" dirty="0">
                <a:solidFill>
                  <a:srgbClr val="005AA2"/>
                </a:solidFill>
                <a:latin typeface="Arial"/>
                <a:cs typeface="Arial"/>
              </a:rPr>
              <a:t>Linked Troop available for</a:t>
            </a:r>
            <a:endParaRPr sz="2400">
              <a:latin typeface="Arial"/>
              <a:cs typeface="Arial"/>
            </a:endParaRPr>
          </a:p>
          <a:p>
            <a:pPr marL="12700" marR="45767">
              <a:lnSpc>
                <a:spcPct val="95825"/>
              </a:lnSpc>
            </a:pPr>
            <a:r>
              <a:rPr sz="2400" b="1" spc="-2" dirty="0">
                <a:solidFill>
                  <a:srgbClr val="005AA2"/>
                </a:solidFill>
                <a:latin typeface="Arial"/>
                <a:cs typeface="Arial"/>
              </a:rPr>
              <a:t>Feb/Mar of 2019</a:t>
            </a:r>
            <a:endParaRPr sz="2400">
              <a:latin typeface="Arial"/>
              <a:cs typeface="Arial"/>
            </a:endParaRPr>
          </a:p>
          <a:p>
            <a:pPr marL="127000" marR="45767">
              <a:lnSpc>
                <a:spcPct val="95825"/>
              </a:lnSpc>
              <a:spcBef>
                <a:spcPts val="695"/>
              </a:spcBef>
            </a:pPr>
            <a:r>
              <a:rPr sz="2400" b="1" spc="3" dirty="0">
                <a:solidFill>
                  <a:srgbClr val="005AA2"/>
                </a:solidFill>
                <a:latin typeface="Arial"/>
                <a:cs typeface="Arial"/>
              </a:rPr>
              <a:t>Spring &amp; Fall Recruiting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854439" y="3887243"/>
            <a:ext cx="2715926" cy="330517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b="1" spc="6" dirty="0">
                <a:solidFill>
                  <a:srgbClr val="005AA2"/>
                </a:solidFill>
                <a:latin typeface="Arial"/>
                <a:cs typeface="Arial"/>
              </a:rPr>
              <a:t>full family starting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6575" y="4688613"/>
            <a:ext cx="178117" cy="768981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 marR="158">
              <a:lnSpc>
                <a:spcPts val="2555"/>
              </a:lnSpc>
            </a:pPr>
            <a:r>
              <a:rPr sz="2400" dirty="0">
                <a:solidFill>
                  <a:srgbClr val="005AA2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564"/>
              </a:spcBef>
            </a:pPr>
            <a:r>
              <a:rPr sz="2400" dirty="0">
                <a:solidFill>
                  <a:srgbClr val="005AA2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79792" y="5126760"/>
            <a:ext cx="6660180" cy="693423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0" marR="45767">
              <a:lnSpc>
                <a:spcPts val="2555"/>
              </a:lnSpc>
            </a:pPr>
            <a:r>
              <a:rPr sz="2400" b="1" spc="-4" dirty="0">
                <a:solidFill>
                  <a:srgbClr val="005AA2"/>
                </a:solidFill>
                <a:latin typeface="Arial"/>
                <a:cs typeface="Arial"/>
              </a:rPr>
              <a:t>Webelos to Scout Transition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869934" y="6634850"/>
            <a:ext cx="177368" cy="14954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ct val="95825"/>
              </a:lnSpc>
            </a:pPr>
            <a:r>
              <a:rPr sz="950" b="1" spc="-9" dirty="0">
                <a:solidFill>
                  <a:srgbClr val="94B3D6"/>
                </a:solidFill>
                <a:latin typeface="Arial"/>
                <a:cs typeface="Arial"/>
              </a:rPr>
              <a:t>21</a:t>
            </a:r>
            <a:endParaRPr sz="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/>
          <p:nvPr/>
        </p:nvSpPr>
        <p:spPr>
          <a:xfrm>
            <a:off x="0" y="9525"/>
            <a:ext cx="9139301" cy="1452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0" y="0"/>
            <a:ext cx="9144000" cy="14381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28700" y="6562725"/>
            <a:ext cx="1076325" cy="1333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296025" y="6457948"/>
            <a:ext cx="1828800" cy="3143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6357937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48895">
            <a:solidFill>
              <a:srgbClr val="CF003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210300" y="2647950"/>
            <a:ext cx="2476500" cy="248602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36575" y="412074"/>
            <a:ext cx="3634427" cy="435610"/>
          </a:xfrm>
          <a:prstGeom prst="rect">
            <a:avLst/>
          </a:prstGeom>
        </p:spPr>
        <p:txBody>
          <a:bodyPr wrap="square" lIns="0" tIns="21558" rIns="0" bIns="0" rtlCol="0">
            <a:noAutofit/>
          </a:bodyPr>
          <a:lstStyle/>
          <a:p>
            <a:pPr marL="12700">
              <a:lnSpc>
                <a:spcPts val="3395"/>
              </a:lnSpc>
            </a:pPr>
            <a:r>
              <a:rPr sz="3200" b="1" spc="0" dirty="0">
                <a:solidFill>
                  <a:srgbClr val="FFFFFF"/>
                </a:solidFill>
                <a:latin typeface="Arial"/>
                <a:cs typeface="Arial"/>
              </a:rPr>
              <a:t>Growing your Unit</a:t>
            </a:r>
            <a:endParaRPr sz="3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6575" y="1683536"/>
            <a:ext cx="3219639" cy="330834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b="1" spc="-9" dirty="0">
                <a:solidFill>
                  <a:srgbClr val="005AA2"/>
                </a:solidFill>
                <a:latin typeface="Arial"/>
                <a:cs typeface="Arial"/>
              </a:rPr>
              <a:t>Recruiting Volunteers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6575" y="2561106"/>
            <a:ext cx="178117" cy="330835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dirty="0">
                <a:solidFill>
                  <a:srgbClr val="005AA2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79792" y="2561106"/>
            <a:ext cx="5282408" cy="3039684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 marR="39873">
              <a:lnSpc>
                <a:spcPts val="2555"/>
              </a:lnSpc>
            </a:pPr>
            <a:r>
              <a:rPr sz="2400" b="1" spc="-5" dirty="0">
                <a:solidFill>
                  <a:srgbClr val="005AA2"/>
                </a:solidFill>
                <a:latin typeface="Arial"/>
                <a:cs typeface="Arial"/>
              </a:rPr>
              <a:t>Utilize the “Parent Information”</a:t>
            </a:r>
            <a:endParaRPr sz="2400" dirty="0">
              <a:latin typeface="Arial"/>
              <a:cs typeface="Arial"/>
            </a:endParaRPr>
          </a:p>
          <a:p>
            <a:pPr marL="12700" marR="39873">
              <a:lnSpc>
                <a:spcPct val="95825"/>
              </a:lnSpc>
              <a:spcBef>
                <a:spcPts val="42"/>
              </a:spcBef>
            </a:pPr>
            <a:r>
              <a:rPr sz="2400" b="1" spc="4" dirty="0">
                <a:solidFill>
                  <a:srgbClr val="005AA2"/>
                </a:solidFill>
                <a:latin typeface="Arial"/>
                <a:cs typeface="Arial"/>
              </a:rPr>
              <a:t>form</a:t>
            </a:r>
            <a:endParaRPr sz="2400" dirty="0">
              <a:latin typeface="Arial"/>
              <a:cs typeface="Arial"/>
            </a:endParaRPr>
          </a:p>
          <a:p>
            <a:pPr marL="12700">
              <a:lnSpc>
                <a:spcPct val="100424"/>
              </a:lnSpc>
              <a:spcBef>
                <a:spcPts val="695"/>
              </a:spcBef>
            </a:pPr>
            <a:r>
              <a:rPr sz="2400" b="1" spc="-100" dirty="0">
                <a:solidFill>
                  <a:srgbClr val="005AA2"/>
                </a:solidFill>
                <a:latin typeface="Arial"/>
                <a:cs typeface="Arial"/>
              </a:rPr>
              <a:t>P</a:t>
            </a:r>
            <a:r>
              <a:rPr sz="2400" b="1" spc="14" dirty="0">
                <a:solidFill>
                  <a:srgbClr val="005AA2"/>
                </a:solidFill>
                <a:latin typeface="Arial"/>
                <a:cs typeface="Arial"/>
              </a:rPr>
              <a:t>e</a:t>
            </a:r>
            <a:r>
              <a:rPr sz="2400" b="1" spc="39" dirty="0">
                <a:solidFill>
                  <a:srgbClr val="005AA2"/>
                </a:solidFill>
                <a:latin typeface="Arial"/>
                <a:cs typeface="Arial"/>
              </a:rPr>
              <a:t>r</a:t>
            </a:r>
            <a:r>
              <a:rPr sz="2400" b="1" spc="14" dirty="0">
                <a:solidFill>
                  <a:srgbClr val="005AA2"/>
                </a:solidFill>
                <a:latin typeface="Arial"/>
                <a:cs typeface="Arial"/>
              </a:rPr>
              <a:t>s</a:t>
            </a:r>
            <a:r>
              <a:rPr sz="2400" b="1" spc="-39" dirty="0">
                <a:solidFill>
                  <a:srgbClr val="005AA2"/>
                </a:solidFill>
                <a:latin typeface="Arial"/>
                <a:cs typeface="Arial"/>
              </a:rPr>
              <a:t>on</a:t>
            </a:r>
            <a:r>
              <a:rPr sz="2400" b="1" spc="14" dirty="0">
                <a:solidFill>
                  <a:srgbClr val="005AA2"/>
                </a:solidFill>
                <a:latin typeface="Arial"/>
                <a:cs typeface="Arial"/>
              </a:rPr>
              <a:t>a</a:t>
            </a:r>
            <a:r>
              <a:rPr sz="2400" b="1" spc="79" dirty="0">
                <a:solidFill>
                  <a:srgbClr val="005AA2"/>
                </a:solidFill>
                <a:latin typeface="Arial"/>
                <a:cs typeface="Arial"/>
              </a:rPr>
              <a:t>ll</a:t>
            </a:r>
            <a:r>
              <a:rPr sz="2400" b="1" spc="0" dirty="0">
                <a:solidFill>
                  <a:srgbClr val="005AA2"/>
                </a:solidFill>
                <a:latin typeface="Arial"/>
                <a:cs typeface="Arial"/>
              </a:rPr>
              <a:t>y</a:t>
            </a:r>
            <a:r>
              <a:rPr sz="2400" b="1" spc="-54" dirty="0">
                <a:solidFill>
                  <a:srgbClr val="005AA2"/>
                </a:solidFill>
                <a:latin typeface="Arial"/>
                <a:cs typeface="Arial"/>
              </a:rPr>
              <a:t> </a:t>
            </a:r>
            <a:r>
              <a:rPr sz="2400" b="1" spc="19" dirty="0">
                <a:solidFill>
                  <a:srgbClr val="005AA2"/>
                </a:solidFill>
                <a:latin typeface="Arial"/>
                <a:cs typeface="Arial"/>
              </a:rPr>
              <a:t>a</a:t>
            </a:r>
            <a:r>
              <a:rPr sz="2400" b="1" spc="14" dirty="0">
                <a:solidFill>
                  <a:srgbClr val="005AA2"/>
                </a:solidFill>
                <a:latin typeface="Arial"/>
                <a:cs typeface="Arial"/>
              </a:rPr>
              <a:t>s</a:t>
            </a:r>
            <a:r>
              <a:rPr sz="2400" b="1" spc="0" dirty="0">
                <a:solidFill>
                  <a:srgbClr val="005AA2"/>
                </a:solidFill>
                <a:latin typeface="Arial"/>
                <a:cs typeface="Arial"/>
              </a:rPr>
              <a:t>k</a:t>
            </a:r>
            <a:r>
              <a:rPr sz="2400" b="1" spc="-50" dirty="0">
                <a:solidFill>
                  <a:srgbClr val="005AA2"/>
                </a:solidFill>
                <a:latin typeface="Arial"/>
                <a:cs typeface="Arial"/>
              </a:rPr>
              <a:t> </a:t>
            </a:r>
            <a:r>
              <a:rPr sz="2400" b="1" spc="-39" dirty="0">
                <a:solidFill>
                  <a:srgbClr val="005AA2"/>
                </a:solidFill>
                <a:latin typeface="Arial"/>
                <a:cs typeface="Arial"/>
              </a:rPr>
              <a:t>p</a:t>
            </a:r>
            <a:r>
              <a:rPr sz="2400" b="1" spc="14" dirty="0">
                <a:solidFill>
                  <a:srgbClr val="005AA2"/>
                </a:solidFill>
                <a:latin typeface="Arial"/>
                <a:cs typeface="Arial"/>
              </a:rPr>
              <a:t>a</a:t>
            </a:r>
            <a:r>
              <a:rPr sz="2400" b="1" spc="39" dirty="0">
                <a:solidFill>
                  <a:srgbClr val="005AA2"/>
                </a:solidFill>
                <a:latin typeface="Arial"/>
                <a:cs typeface="Arial"/>
              </a:rPr>
              <a:t>r</a:t>
            </a:r>
            <a:r>
              <a:rPr sz="2400" b="1" spc="14" dirty="0">
                <a:solidFill>
                  <a:srgbClr val="005AA2"/>
                </a:solidFill>
                <a:latin typeface="Arial"/>
                <a:cs typeface="Arial"/>
              </a:rPr>
              <a:t>e</a:t>
            </a:r>
            <a:r>
              <a:rPr sz="2400" b="1" spc="-39" dirty="0">
                <a:solidFill>
                  <a:srgbClr val="005AA2"/>
                </a:solidFill>
                <a:latin typeface="Arial"/>
                <a:cs typeface="Arial"/>
              </a:rPr>
              <a:t>n</a:t>
            </a:r>
            <a:r>
              <a:rPr sz="2400" b="1" spc="19" dirty="0">
                <a:solidFill>
                  <a:srgbClr val="005AA2"/>
                </a:solidFill>
                <a:latin typeface="Arial"/>
                <a:cs typeface="Arial"/>
              </a:rPr>
              <a:t>t</a:t>
            </a:r>
            <a:r>
              <a:rPr sz="2400" b="1" spc="0" dirty="0">
                <a:solidFill>
                  <a:srgbClr val="005AA2"/>
                </a:solidFill>
                <a:latin typeface="Arial"/>
                <a:cs typeface="Arial"/>
              </a:rPr>
              <a:t>s</a:t>
            </a:r>
            <a:r>
              <a:rPr sz="2400" b="1" spc="-49" dirty="0">
                <a:solidFill>
                  <a:srgbClr val="005AA2"/>
                </a:solidFill>
                <a:latin typeface="Arial"/>
                <a:cs typeface="Arial"/>
              </a:rPr>
              <a:t> </a:t>
            </a:r>
            <a:r>
              <a:rPr sz="2400" b="1" spc="19" dirty="0">
                <a:solidFill>
                  <a:srgbClr val="005AA2"/>
                </a:solidFill>
                <a:latin typeface="Arial"/>
                <a:cs typeface="Arial"/>
              </a:rPr>
              <a:t>t</a:t>
            </a:r>
            <a:r>
              <a:rPr sz="2400" b="1" spc="0" dirty="0">
                <a:solidFill>
                  <a:srgbClr val="005AA2"/>
                </a:solidFill>
                <a:latin typeface="Arial"/>
                <a:cs typeface="Arial"/>
              </a:rPr>
              <a:t>o</a:t>
            </a:r>
            <a:r>
              <a:rPr sz="2400" b="1" spc="-39" dirty="0">
                <a:solidFill>
                  <a:srgbClr val="005AA2"/>
                </a:solidFill>
                <a:latin typeface="Arial"/>
                <a:cs typeface="Arial"/>
              </a:rPr>
              <a:t> </a:t>
            </a:r>
            <a:r>
              <a:rPr sz="2400" b="1" spc="-34" dirty="0">
                <a:solidFill>
                  <a:srgbClr val="005AA2"/>
                </a:solidFill>
                <a:latin typeface="Arial"/>
                <a:cs typeface="Arial"/>
              </a:rPr>
              <a:t>h</a:t>
            </a:r>
            <a:r>
              <a:rPr sz="2400" b="1" spc="14" dirty="0">
                <a:solidFill>
                  <a:srgbClr val="005AA2"/>
                </a:solidFill>
                <a:latin typeface="Arial"/>
                <a:cs typeface="Arial"/>
              </a:rPr>
              <a:t>e</a:t>
            </a:r>
            <a:r>
              <a:rPr sz="2400" b="1" spc="79" dirty="0">
                <a:solidFill>
                  <a:srgbClr val="005AA2"/>
                </a:solidFill>
                <a:latin typeface="Arial"/>
                <a:cs typeface="Arial"/>
              </a:rPr>
              <a:t>l</a:t>
            </a:r>
            <a:r>
              <a:rPr sz="2400" b="1" spc="0" dirty="0">
                <a:solidFill>
                  <a:srgbClr val="005AA2"/>
                </a:solidFill>
                <a:latin typeface="Arial"/>
                <a:cs typeface="Arial"/>
              </a:rPr>
              <a:t>p</a:t>
            </a:r>
            <a:r>
              <a:rPr sz="2400" b="1" spc="-39" dirty="0">
                <a:solidFill>
                  <a:srgbClr val="005AA2"/>
                </a:solidFill>
                <a:latin typeface="Arial"/>
                <a:cs typeface="Arial"/>
              </a:rPr>
              <a:t> </a:t>
            </a:r>
            <a:r>
              <a:rPr sz="2400" b="1" spc="9" dirty="0">
                <a:solidFill>
                  <a:srgbClr val="005AA2"/>
                </a:solidFill>
                <a:latin typeface="Arial"/>
                <a:cs typeface="Arial"/>
              </a:rPr>
              <a:t>w</a:t>
            </a:r>
            <a:r>
              <a:rPr sz="2400" b="1" spc="79" dirty="0">
                <a:solidFill>
                  <a:srgbClr val="005AA2"/>
                </a:solidFill>
                <a:latin typeface="Arial"/>
                <a:cs typeface="Arial"/>
              </a:rPr>
              <a:t>i</a:t>
            </a:r>
            <a:r>
              <a:rPr sz="2400" b="1" spc="19" dirty="0">
                <a:solidFill>
                  <a:srgbClr val="005AA2"/>
                </a:solidFill>
                <a:latin typeface="Arial"/>
                <a:cs typeface="Arial"/>
              </a:rPr>
              <a:t>t</a:t>
            </a:r>
            <a:r>
              <a:rPr sz="2400" b="1" spc="0" dirty="0">
                <a:solidFill>
                  <a:srgbClr val="005AA2"/>
                </a:solidFill>
                <a:latin typeface="Arial"/>
                <a:cs typeface="Arial"/>
              </a:rPr>
              <a:t>h a</a:t>
            </a:r>
            <a:r>
              <a:rPr sz="2400" b="1" spc="14" dirty="0">
                <a:solidFill>
                  <a:srgbClr val="005AA2"/>
                </a:solidFill>
                <a:latin typeface="Arial"/>
                <a:cs typeface="Arial"/>
              </a:rPr>
              <a:t> </a:t>
            </a:r>
            <a:r>
              <a:rPr sz="2400" b="1" spc="19" dirty="0">
                <a:solidFill>
                  <a:srgbClr val="005AA2"/>
                </a:solidFill>
                <a:latin typeface="Arial"/>
                <a:cs typeface="Arial"/>
              </a:rPr>
              <a:t>s</a:t>
            </a:r>
            <a:r>
              <a:rPr sz="2400" b="1" spc="-39" dirty="0">
                <a:solidFill>
                  <a:srgbClr val="005AA2"/>
                </a:solidFill>
                <a:latin typeface="Arial"/>
                <a:cs typeface="Arial"/>
              </a:rPr>
              <a:t>p</a:t>
            </a:r>
            <a:r>
              <a:rPr sz="2400" b="1" spc="9" dirty="0">
                <a:solidFill>
                  <a:srgbClr val="005AA2"/>
                </a:solidFill>
                <a:latin typeface="Arial"/>
                <a:cs typeface="Arial"/>
              </a:rPr>
              <a:t>ec</a:t>
            </a:r>
            <a:r>
              <a:rPr sz="2400" b="1" spc="79" dirty="0">
                <a:solidFill>
                  <a:srgbClr val="005AA2"/>
                </a:solidFill>
                <a:latin typeface="Arial"/>
                <a:cs typeface="Arial"/>
              </a:rPr>
              <a:t>i</a:t>
            </a:r>
            <a:r>
              <a:rPr sz="2400" b="1" spc="19" dirty="0">
                <a:solidFill>
                  <a:srgbClr val="005AA2"/>
                </a:solidFill>
                <a:latin typeface="Arial"/>
                <a:cs typeface="Arial"/>
              </a:rPr>
              <a:t>f</a:t>
            </a:r>
            <a:r>
              <a:rPr sz="2400" b="1" spc="79" dirty="0">
                <a:solidFill>
                  <a:srgbClr val="005AA2"/>
                </a:solidFill>
                <a:latin typeface="Arial"/>
                <a:cs typeface="Arial"/>
              </a:rPr>
              <a:t>i</a:t>
            </a:r>
            <a:r>
              <a:rPr sz="2400" b="1" spc="0" dirty="0">
                <a:solidFill>
                  <a:srgbClr val="005AA2"/>
                </a:solidFill>
                <a:latin typeface="Arial"/>
                <a:cs typeface="Arial"/>
              </a:rPr>
              <a:t>c</a:t>
            </a:r>
            <a:r>
              <a:rPr sz="2400" b="1" spc="-204" dirty="0">
                <a:solidFill>
                  <a:srgbClr val="005AA2"/>
                </a:solidFill>
                <a:latin typeface="Arial"/>
                <a:cs typeface="Arial"/>
              </a:rPr>
              <a:t> </a:t>
            </a:r>
            <a:r>
              <a:rPr sz="2400" b="1" spc="79" dirty="0">
                <a:solidFill>
                  <a:srgbClr val="005AA2"/>
                </a:solidFill>
                <a:latin typeface="Arial"/>
                <a:cs typeface="Arial"/>
              </a:rPr>
              <a:t>j</a:t>
            </a:r>
            <a:r>
              <a:rPr sz="2400" b="1" spc="-39" dirty="0">
                <a:solidFill>
                  <a:srgbClr val="005AA2"/>
                </a:solidFill>
                <a:latin typeface="Arial"/>
                <a:cs typeface="Arial"/>
              </a:rPr>
              <a:t>o</a:t>
            </a:r>
            <a:r>
              <a:rPr sz="2400" b="1" spc="0" dirty="0">
                <a:solidFill>
                  <a:srgbClr val="005AA2"/>
                </a:solidFill>
                <a:latin typeface="Arial"/>
                <a:cs typeface="Arial"/>
              </a:rPr>
              <a:t>b</a:t>
            </a:r>
            <a:r>
              <a:rPr sz="2400" b="1" spc="-104" dirty="0">
                <a:solidFill>
                  <a:srgbClr val="005AA2"/>
                </a:solidFill>
                <a:latin typeface="Arial"/>
                <a:cs typeface="Arial"/>
              </a:rPr>
              <a:t> </a:t>
            </a:r>
            <a:r>
              <a:rPr sz="2400" b="1" spc="19" dirty="0">
                <a:solidFill>
                  <a:srgbClr val="005AA2"/>
                </a:solidFill>
                <a:latin typeface="Arial"/>
                <a:cs typeface="Arial"/>
              </a:rPr>
              <a:t>t</a:t>
            </a:r>
            <a:r>
              <a:rPr sz="2400" b="1" spc="-39" dirty="0">
                <a:solidFill>
                  <a:srgbClr val="005AA2"/>
                </a:solidFill>
                <a:latin typeface="Arial"/>
                <a:cs typeface="Arial"/>
              </a:rPr>
              <a:t>h</a:t>
            </a:r>
            <a:r>
              <a:rPr sz="2400" b="1" spc="9" dirty="0">
                <a:solidFill>
                  <a:srgbClr val="005AA2"/>
                </a:solidFill>
                <a:latin typeface="Arial"/>
                <a:cs typeface="Arial"/>
              </a:rPr>
              <a:t>a</a:t>
            </a:r>
            <a:r>
              <a:rPr sz="2400" b="1" spc="0" dirty="0">
                <a:solidFill>
                  <a:srgbClr val="005AA2"/>
                </a:solidFill>
                <a:latin typeface="Arial"/>
                <a:cs typeface="Arial"/>
              </a:rPr>
              <a:t>t</a:t>
            </a:r>
            <a:r>
              <a:rPr sz="2400" b="1" spc="24" dirty="0">
                <a:solidFill>
                  <a:srgbClr val="005AA2"/>
                </a:solidFill>
                <a:latin typeface="Arial"/>
                <a:cs typeface="Arial"/>
              </a:rPr>
              <a:t> </a:t>
            </a:r>
            <a:r>
              <a:rPr sz="2400" b="1" spc="29" dirty="0">
                <a:solidFill>
                  <a:srgbClr val="005AA2"/>
                </a:solidFill>
                <a:latin typeface="Arial"/>
                <a:cs typeface="Arial"/>
              </a:rPr>
              <a:t>t</a:t>
            </a:r>
            <a:r>
              <a:rPr sz="2400" b="1" spc="-39" dirty="0">
                <a:solidFill>
                  <a:srgbClr val="005AA2"/>
                </a:solidFill>
                <a:latin typeface="Arial"/>
                <a:cs typeface="Arial"/>
              </a:rPr>
              <a:t>h</a:t>
            </a:r>
            <a:r>
              <a:rPr sz="2400" b="1" spc="9" dirty="0">
                <a:solidFill>
                  <a:srgbClr val="005AA2"/>
                </a:solidFill>
                <a:latin typeface="Arial"/>
                <a:cs typeface="Arial"/>
              </a:rPr>
              <a:t>e</a:t>
            </a:r>
            <a:r>
              <a:rPr sz="2400" b="1" spc="0" dirty="0">
                <a:solidFill>
                  <a:srgbClr val="005AA2"/>
                </a:solidFill>
                <a:latin typeface="Arial"/>
                <a:cs typeface="Arial"/>
              </a:rPr>
              <a:t>y</a:t>
            </a:r>
            <a:r>
              <a:rPr sz="2400" b="1" spc="-59" dirty="0">
                <a:solidFill>
                  <a:srgbClr val="005AA2"/>
                </a:solidFill>
                <a:latin typeface="Arial"/>
                <a:cs typeface="Arial"/>
              </a:rPr>
              <a:t> </a:t>
            </a:r>
            <a:r>
              <a:rPr sz="2400" b="1" spc="19" dirty="0">
                <a:solidFill>
                  <a:srgbClr val="005AA2"/>
                </a:solidFill>
                <a:latin typeface="Arial"/>
                <a:cs typeface="Arial"/>
              </a:rPr>
              <a:t>k</a:t>
            </a:r>
            <a:r>
              <a:rPr sz="2400" b="1" spc="-39" dirty="0">
                <a:solidFill>
                  <a:srgbClr val="005AA2"/>
                </a:solidFill>
                <a:latin typeface="Arial"/>
                <a:cs typeface="Arial"/>
              </a:rPr>
              <a:t>no</a:t>
            </a:r>
            <a:r>
              <a:rPr sz="2400" b="1" spc="0" dirty="0">
                <a:solidFill>
                  <a:srgbClr val="005AA2"/>
                </a:solidFill>
                <a:latin typeface="Arial"/>
                <a:cs typeface="Arial"/>
              </a:rPr>
              <a:t>w</a:t>
            </a:r>
            <a:r>
              <a:rPr sz="2400" b="1" spc="89" dirty="0">
                <a:solidFill>
                  <a:srgbClr val="005AA2"/>
                </a:solidFill>
                <a:latin typeface="Arial"/>
                <a:cs typeface="Arial"/>
              </a:rPr>
              <a:t> </a:t>
            </a:r>
            <a:r>
              <a:rPr sz="2400" b="1" spc="-39" dirty="0">
                <a:solidFill>
                  <a:srgbClr val="005AA2"/>
                </a:solidFill>
                <a:latin typeface="Arial"/>
                <a:cs typeface="Arial"/>
              </a:rPr>
              <a:t>ho</a:t>
            </a:r>
            <a:r>
              <a:rPr sz="2400" b="1" spc="0" dirty="0">
                <a:solidFill>
                  <a:srgbClr val="005AA2"/>
                </a:solidFill>
                <a:latin typeface="Arial"/>
                <a:cs typeface="Arial"/>
              </a:rPr>
              <a:t>w</a:t>
            </a:r>
            <a:r>
              <a:rPr sz="2400" b="1" spc="89" dirty="0">
                <a:solidFill>
                  <a:srgbClr val="005AA2"/>
                </a:solidFill>
                <a:latin typeface="Arial"/>
                <a:cs typeface="Arial"/>
              </a:rPr>
              <a:t> </a:t>
            </a:r>
            <a:r>
              <a:rPr sz="2400" b="1" spc="19" dirty="0">
                <a:solidFill>
                  <a:srgbClr val="005AA2"/>
                </a:solidFill>
                <a:latin typeface="Arial"/>
                <a:cs typeface="Arial"/>
              </a:rPr>
              <a:t>t</a:t>
            </a:r>
            <a:r>
              <a:rPr sz="2400" b="1" spc="0" dirty="0">
                <a:solidFill>
                  <a:srgbClr val="005AA2"/>
                </a:solidFill>
                <a:latin typeface="Arial"/>
                <a:cs typeface="Arial"/>
              </a:rPr>
              <a:t>o </a:t>
            </a:r>
            <a:r>
              <a:rPr sz="2400" b="1" spc="-39" dirty="0">
                <a:solidFill>
                  <a:srgbClr val="005AA2"/>
                </a:solidFill>
                <a:latin typeface="Arial"/>
                <a:cs typeface="Arial"/>
              </a:rPr>
              <a:t>d</a:t>
            </a:r>
            <a:r>
              <a:rPr sz="2400" b="1" spc="0" dirty="0">
                <a:solidFill>
                  <a:srgbClr val="005AA2"/>
                </a:solidFill>
                <a:latin typeface="Arial"/>
                <a:cs typeface="Arial"/>
              </a:rPr>
              <a:t>o</a:t>
            </a:r>
            <a:r>
              <a:rPr sz="2400" b="1" spc="39" dirty="0">
                <a:solidFill>
                  <a:srgbClr val="005AA2"/>
                </a:solidFill>
                <a:latin typeface="Arial"/>
                <a:cs typeface="Arial"/>
              </a:rPr>
              <a:t> </a:t>
            </a:r>
            <a:r>
              <a:rPr sz="2400" b="1" spc="19" dirty="0">
                <a:solidFill>
                  <a:srgbClr val="005AA2"/>
                </a:solidFill>
                <a:latin typeface="Arial"/>
                <a:cs typeface="Arial"/>
              </a:rPr>
              <a:t>(</a:t>
            </a:r>
            <a:r>
              <a:rPr sz="2400" b="1" spc="4" dirty="0">
                <a:solidFill>
                  <a:srgbClr val="005AA2"/>
                </a:solidFill>
                <a:latin typeface="Arial"/>
                <a:cs typeface="Arial"/>
              </a:rPr>
              <a:t>w</a:t>
            </a:r>
            <a:r>
              <a:rPr sz="2400" b="1" spc="79" dirty="0">
                <a:solidFill>
                  <a:srgbClr val="005AA2"/>
                </a:solidFill>
                <a:latin typeface="Arial"/>
                <a:cs typeface="Arial"/>
              </a:rPr>
              <a:t>i</a:t>
            </a:r>
            <a:r>
              <a:rPr sz="2400" b="1" spc="19" dirty="0">
                <a:solidFill>
                  <a:srgbClr val="005AA2"/>
                </a:solidFill>
                <a:latin typeface="Arial"/>
                <a:cs typeface="Arial"/>
              </a:rPr>
              <a:t>t</a:t>
            </a:r>
            <a:r>
              <a:rPr sz="2400" b="1" spc="-39" dirty="0">
                <a:solidFill>
                  <a:srgbClr val="005AA2"/>
                </a:solidFill>
                <a:latin typeface="Arial"/>
                <a:cs typeface="Arial"/>
              </a:rPr>
              <a:t>h</a:t>
            </a:r>
            <a:r>
              <a:rPr sz="2400" b="1" spc="79" dirty="0">
                <a:solidFill>
                  <a:srgbClr val="005AA2"/>
                </a:solidFill>
                <a:latin typeface="Arial"/>
                <a:cs typeface="Arial"/>
              </a:rPr>
              <a:t>i</a:t>
            </a:r>
            <a:r>
              <a:rPr sz="2400" b="1" spc="0" dirty="0">
                <a:solidFill>
                  <a:srgbClr val="005AA2"/>
                </a:solidFill>
                <a:latin typeface="Arial"/>
                <a:cs typeface="Arial"/>
              </a:rPr>
              <a:t>n</a:t>
            </a:r>
            <a:r>
              <a:rPr sz="2400" b="1" spc="-254" dirty="0">
                <a:solidFill>
                  <a:srgbClr val="005AA2"/>
                </a:solidFill>
                <a:latin typeface="Arial"/>
                <a:cs typeface="Arial"/>
              </a:rPr>
              <a:t> </a:t>
            </a:r>
            <a:r>
              <a:rPr sz="2400" b="1" spc="19" dirty="0">
                <a:solidFill>
                  <a:srgbClr val="005AA2"/>
                </a:solidFill>
                <a:latin typeface="Arial"/>
                <a:cs typeface="Arial"/>
              </a:rPr>
              <a:t>t</a:t>
            </a:r>
            <a:r>
              <a:rPr sz="2400" b="1" spc="-39" dirty="0">
                <a:solidFill>
                  <a:srgbClr val="005AA2"/>
                </a:solidFill>
                <a:latin typeface="Arial"/>
                <a:cs typeface="Arial"/>
              </a:rPr>
              <a:t>h</a:t>
            </a:r>
            <a:r>
              <a:rPr sz="2400" b="1" spc="14" dirty="0">
                <a:solidFill>
                  <a:srgbClr val="005AA2"/>
                </a:solidFill>
                <a:latin typeface="Arial"/>
                <a:cs typeface="Arial"/>
              </a:rPr>
              <a:t>e</a:t>
            </a:r>
            <a:r>
              <a:rPr sz="2400" b="1" spc="79" dirty="0">
                <a:solidFill>
                  <a:srgbClr val="005AA2"/>
                </a:solidFill>
                <a:latin typeface="Arial"/>
                <a:cs typeface="Arial"/>
              </a:rPr>
              <a:t>i</a:t>
            </a:r>
            <a:r>
              <a:rPr sz="2400" b="1" spc="0" dirty="0">
                <a:solidFill>
                  <a:srgbClr val="005AA2"/>
                </a:solidFill>
                <a:latin typeface="Arial"/>
                <a:cs typeface="Arial"/>
              </a:rPr>
              <a:t>r</a:t>
            </a:r>
            <a:r>
              <a:rPr sz="2400" b="1" spc="-25" dirty="0">
                <a:solidFill>
                  <a:srgbClr val="005AA2"/>
                </a:solidFill>
                <a:latin typeface="Arial"/>
                <a:cs typeface="Arial"/>
              </a:rPr>
              <a:t> </a:t>
            </a:r>
            <a:r>
              <a:rPr sz="2400" b="1" spc="0" dirty="0">
                <a:solidFill>
                  <a:srgbClr val="005AA2"/>
                </a:solidFill>
                <a:latin typeface="Arial"/>
                <a:cs typeface="Arial"/>
              </a:rPr>
              <a:t>“</a:t>
            </a:r>
            <a:r>
              <a:rPr sz="2400" b="1" spc="9" dirty="0">
                <a:solidFill>
                  <a:srgbClr val="005AA2"/>
                </a:solidFill>
                <a:latin typeface="Arial"/>
                <a:cs typeface="Arial"/>
              </a:rPr>
              <a:t>c</a:t>
            </a:r>
            <a:r>
              <a:rPr sz="2400" b="1" spc="-39" dirty="0">
                <a:solidFill>
                  <a:srgbClr val="005AA2"/>
                </a:solidFill>
                <a:latin typeface="Arial"/>
                <a:cs typeface="Arial"/>
              </a:rPr>
              <a:t>o</a:t>
            </a:r>
            <a:r>
              <a:rPr sz="2400" b="1" spc="-34" dirty="0">
                <a:solidFill>
                  <a:srgbClr val="005AA2"/>
                </a:solidFill>
                <a:latin typeface="Arial"/>
                <a:cs typeface="Arial"/>
              </a:rPr>
              <a:t>m</a:t>
            </a:r>
            <a:r>
              <a:rPr sz="2400" b="1" spc="19" dirty="0">
                <a:solidFill>
                  <a:srgbClr val="005AA2"/>
                </a:solidFill>
                <a:latin typeface="Arial"/>
                <a:cs typeface="Arial"/>
              </a:rPr>
              <a:t>f</a:t>
            </a:r>
            <a:r>
              <a:rPr sz="2400" b="1" spc="-39" dirty="0">
                <a:solidFill>
                  <a:srgbClr val="005AA2"/>
                </a:solidFill>
                <a:latin typeface="Arial"/>
                <a:cs typeface="Arial"/>
              </a:rPr>
              <a:t>o</a:t>
            </a:r>
            <a:r>
              <a:rPr sz="2400" b="1" spc="39" dirty="0">
                <a:solidFill>
                  <a:srgbClr val="005AA2"/>
                </a:solidFill>
                <a:latin typeface="Arial"/>
                <a:cs typeface="Arial"/>
              </a:rPr>
              <a:t>r</a:t>
            </a:r>
            <a:r>
              <a:rPr sz="2400" b="1" spc="0" dirty="0">
                <a:solidFill>
                  <a:srgbClr val="005AA2"/>
                </a:solidFill>
                <a:latin typeface="Arial"/>
                <a:cs typeface="Arial"/>
              </a:rPr>
              <a:t>t</a:t>
            </a:r>
            <a:r>
              <a:rPr sz="2400" b="1" spc="25" dirty="0">
                <a:solidFill>
                  <a:srgbClr val="005AA2"/>
                </a:solidFill>
                <a:latin typeface="Arial"/>
                <a:cs typeface="Arial"/>
              </a:rPr>
              <a:t> </a:t>
            </a:r>
            <a:r>
              <a:rPr sz="2400" b="1" spc="0" dirty="0">
                <a:solidFill>
                  <a:srgbClr val="005AA2"/>
                </a:solidFill>
                <a:latin typeface="Arial"/>
                <a:cs typeface="Arial"/>
              </a:rPr>
              <a:t>z</a:t>
            </a:r>
            <a:r>
              <a:rPr sz="2400" b="1" spc="-34" dirty="0">
                <a:solidFill>
                  <a:srgbClr val="005AA2"/>
                </a:solidFill>
                <a:latin typeface="Arial"/>
                <a:cs typeface="Arial"/>
              </a:rPr>
              <a:t>o</a:t>
            </a:r>
            <a:r>
              <a:rPr sz="2400" b="1" spc="-39" dirty="0">
                <a:solidFill>
                  <a:srgbClr val="005AA2"/>
                </a:solidFill>
                <a:latin typeface="Arial"/>
                <a:cs typeface="Arial"/>
              </a:rPr>
              <a:t>n</a:t>
            </a:r>
            <a:r>
              <a:rPr sz="2400" b="1" spc="14" dirty="0">
                <a:solidFill>
                  <a:srgbClr val="005AA2"/>
                </a:solidFill>
                <a:latin typeface="Arial"/>
                <a:cs typeface="Arial"/>
              </a:rPr>
              <a:t>e</a:t>
            </a:r>
            <a:r>
              <a:rPr sz="2400" b="1" spc="0" dirty="0">
                <a:solidFill>
                  <a:srgbClr val="005AA2"/>
                </a:solidFill>
                <a:latin typeface="Arial"/>
                <a:cs typeface="Arial"/>
              </a:rPr>
              <a:t>”)</a:t>
            </a:r>
            <a:endParaRPr sz="2400" dirty="0">
              <a:latin typeface="Arial"/>
              <a:cs typeface="Arial"/>
            </a:endParaRPr>
          </a:p>
          <a:p>
            <a:pPr marL="12700" marR="140285">
              <a:lnSpc>
                <a:spcPct val="99083"/>
              </a:lnSpc>
              <a:spcBef>
                <a:spcPts val="565"/>
              </a:spcBef>
            </a:pPr>
            <a:r>
              <a:rPr sz="2400" b="1" dirty="0">
                <a:solidFill>
                  <a:srgbClr val="005AA2"/>
                </a:solidFill>
                <a:latin typeface="Arial"/>
                <a:cs typeface="Arial"/>
              </a:rPr>
              <a:t>D</a:t>
            </a:r>
            <a:r>
              <a:rPr sz="2400" b="1" spc="4" dirty="0">
                <a:solidFill>
                  <a:srgbClr val="005AA2"/>
                </a:solidFill>
                <a:latin typeface="Arial"/>
                <a:cs typeface="Arial"/>
              </a:rPr>
              <a:t>e</a:t>
            </a:r>
            <a:r>
              <a:rPr sz="2400" b="1" spc="-59" dirty="0">
                <a:solidFill>
                  <a:srgbClr val="005AA2"/>
                </a:solidFill>
                <a:latin typeface="Arial"/>
                <a:cs typeface="Arial"/>
              </a:rPr>
              <a:t>v</a:t>
            </a:r>
            <a:r>
              <a:rPr sz="2400" b="1" spc="14" dirty="0">
                <a:solidFill>
                  <a:srgbClr val="005AA2"/>
                </a:solidFill>
                <a:latin typeface="Arial"/>
                <a:cs typeface="Arial"/>
              </a:rPr>
              <a:t>e</a:t>
            </a:r>
            <a:r>
              <a:rPr sz="2400" b="1" spc="79" dirty="0">
                <a:solidFill>
                  <a:srgbClr val="005AA2"/>
                </a:solidFill>
                <a:latin typeface="Arial"/>
                <a:cs typeface="Arial"/>
              </a:rPr>
              <a:t>l</a:t>
            </a:r>
            <a:r>
              <a:rPr sz="2400" b="1" spc="-39" dirty="0">
                <a:solidFill>
                  <a:srgbClr val="005AA2"/>
                </a:solidFill>
                <a:latin typeface="Arial"/>
                <a:cs typeface="Arial"/>
              </a:rPr>
              <a:t>o</a:t>
            </a:r>
            <a:r>
              <a:rPr sz="2400" b="1" spc="0" dirty="0">
                <a:solidFill>
                  <a:srgbClr val="005AA2"/>
                </a:solidFill>
                <a:latin typeface="Arial"/>
                <a:cs typeface="Arial"/>
              </a:rPr>
              <a:t>p</a:t>
            </a:r>
            <a:r>
              <a:rPr sz="2400" b="1" spc="-39" dirty="0">
                <a:solidFill>
                  <a:srgbClr val="005AA2"/>
                </a:solidFill>
                <a:latin typeface="Arial"/>
                <a:cs typeface="Arial"/>
              </a:rPr>
              <a:t> </a:t>
            </a:r>
            <a:r>
              <a:rPr sz="2400" b="1" spc="0" dirty="0">
                <a:solidFill>
                  <a:srgbClr val="005AA2"/>
                </a:solidFill>
                <a:latin typeface="Arial"/>
                <a:cs typeface="Arial"/>
              </a:rPr>
              <a:t>a</a:t>
            </a:r>
            <a:r>
              <a:rPr sz="2400" b="1" spc="24" dirty="0">
                <a:solidFill>
                  <a:srgbClr val="005AA2"/>
                </a:solidFill>
                <a:latin typeface="Arial"/>
                <a:cs typeface="Arial"/>
              </a:rPr>
              <a:t> </a:t>
            </a:r>
            <a:r>
              <a:rPr sz="2400" b="1" spc="-14" dirty="0">
                <a:solidFill>
                  <a:srgbClr val="005AA2"/>
                </a:solidFill>
                <a:latin typeface="Arial"/>
                <a:cs typeface="Arial"/>
              </a:rPr>
              <a:t>S</a:t>
            </a:r>
            <a:r>
              <a:rPr sz="2400" b="1" spc="-39" dirty="0">
                <a:solidFill>
                  <a:srgbClr val="005AA2"/>
                </a:solidFill>
                <a:latin typeface="Arial"/>
                <a:cs typeface="Arial"/>
              </a:rPr>
              <a:t>u</a:t>
            </a:r>
            <a:r>
              <a:rPr sz="2400" b="1" spc="14" dirty="0">
                <a:solidFill>
                  <a:srgbClr val="005AA2"/>
                </a:solidFill>
                <a:latin typeface="Arial"/>
                <a:cs typeface="Arial"/>
              </a:rPr>
              <a:t>ccess</a:t>
            </a:r>
            <a:r>
              <a:rPr sz="2400" b="1" spc="79" dirty="0">
                <a:solidFill>
                  <a:srgbClr val="005AA2"/>
                </a:solidFill>
                <a:latin typeface="Arial"/>
                <a:cs typeface="Arial"/>
              </a:rPr>
              <a:t>i</a:t>
            </a:r>
            <a:r>
              <a:rPr sz="2400" b="1" spc="-39" dirty="0">
                <a:solidFill>
                  <a:srgbClr val="005AA2"/>
                </a:solidFill>
                <a:latin typeface="Arial"/>
                <a:cs typeface="Arial"/>
              </a:rPr>
              <a:t>o</a:t>
            </a:r>
            <a:r>
              <a:rPr sz="2400" b="1" spc="0" dirty="0">
                <a:solidFill>
                  <a:srgbClr val="005AA2"/>
                </a:solidFill>
                <a:latin typeface="Arial"/>
                <a:cs typeface="Arial"/>
              </a:rPr>
              <a:t>n</a:t>
            </a:r>
            <a:r>
              <a:rPr sz="2400" b="1" spc="-39" dirty="0">
                <a:solidFill>
                  <a:srgbClr val="005AA2"/>
                </a:solidFill>
                <a:latin typeface="Arial"/>
                <a:cs typeface="Arial"/>
              </a:rPr>
              <a:t> </a:t>
            </a:r>
            <a:r>
              <a:rPr sz="2400" b="1" spc="-94" dirty="0">
                <a:solidFill>
                  <a:srgbClr val="005AA2"/>
                </a:solidFill>
                <a:latin typeface="Arial"/>
                <a:cs typeface="Arial"/>
              </a:rPr>
              <a:t>P</a:t>
            </a:r>
            <a:r>
              <a:rPr sz="2400" b="1" spc="79" dirty="0">
                <a:solidFill>
                  <a:srgbClr val="005AA2"/>
                </a:solidFill>
                <a:latin typeface="Arial"/>
                <a:cs typeface="Arial"/>
              </a:rPr>
              <a:t>l</a:t>
            </a:r>
            <a:r>
              <a:rPr sz="2400" b="1" spc="14" dirty="0">
                <a:solidFill>
                  <a:srgbClr val="005AA2"/>
                </a:solidFill>
                <a:latin typeface="Arial"/>
                <a:cs typeface="Arial"/>
              </a:rPr>
              <a:t>a</a:t>
            </a:r>
            <a:r>
              <a:rPr sz="2400" b="1" spc="0" dirty="0">
                <a:solidFill>
                  <a:srgbClr val="005AA2"/>
                </a:solidFill>
                <a:latin typeface="Arial"/>
                <a:cs typeface="Arial"/>
              </a:rPr>
              <a:t>n</a:t>
            </a:r>
            <a:r>
              <a:rPr sz="2400" b="1" spc="-39" dirty="0">
                <a:solidFill>
                  <a:srgbClr val="005AA2"/>
                </a:solidFill>
                <a:latin typeface="Arial"/>
                <a:cs typeface="Arial"/>
              </a:rPr>
              <a:t> </a:t>
            </a:r>
            <a:r>
              <a:rPr sz="2400" b="1" spc="29" dirty="0">
                <a:solidFill>
                  <a:srgbClr val="005AA2"/>
                </a:solidFill>
                <a:latin typeface="Arial"/>
                <a:cs typeface="Arial"/>
              </a:rPr>
              <a:t>f</a:t>
            </a:r>
            <a:r>
              <a:rPr sz="2400" b="1" spc="-39" dirty="0">
                <a:solidFill>
                  <a:srgbClr val="005AA2"/>
                </a:solidFill>
                <a:latin typeface="Arial"/>
                <a:cs typeface="Arial"/>
              </a:rPr>
              <a:t>o</a:t>
            </a:r>
            <a:r>
              <a:rPr sz="2400" b="1" spc="0" dirty="0">
                <a:solidFill>
                  <a:srgbClr val="005AA2"/>
                </a:solidFill>
                <a:latin typeface="Arial"/>
                <a:cs typeface="Arial"/>
              </a:rPr>
              <a:t>r</a:t>
            </a:r>
            <a:r>
              <a:rPr sz="2400" b="1" spc="-24" dirty="0">
                <a:solidFill>
                  <a:srgbClr val="005AA2"/>
                </a:solidFill>
                <a:latin typeface="Arial"/>
                <a:cs typeface="Arial"/>
              </a:rPr>
              <a:t> </a:t>
            </a:r>
            <a:r>
              <a:rPr sz="2400" b="1" spc="0" dirty="0">
                <a:solidFill>
                  <a:srgbClr val="005AA2"/>
                </a:solidFill>
                <a:latin typeface="Arial"/>
                <a:cs typeface="Arial"/>
              </a:rPr>
              <a:t>K</a:t>
            </a:r>
            <a:r>
              <a:rPr sz="2400" b="1" spc="4" dirty="0">
                <a:solidFill>
                  <a:srgbClr val="005AA2"/>
                </a:solidFill>
                <a:latin typeface="Arial"/>
                <a:cs typeface="Arial"/>
              </a:rPr>
              <a:t>e</a:t>
            </a:r>
            <a:r>
              <a:rPr sz="2400" b="1" spc="0" dirty="0">
                <a:solidFill>
                  <a:srgbClr val="005AA2"/>
                </a:solidFill>
                <a:latin typeface="Arial"/>
                <a:cs typeface="Arial"/>
              </a:rPr>
              <a:t>y </a:t>
            </a:r>
            <a:r>
              <a:rPr sz="2400" b="1" spc="79" dirty="0">
                <a:solidFill>
                  <a:srgbClr val="005AA2"/>
                </a:solidFill>
                <a:latin typeface="Arial"/>
                <a:cs typeface="Arial"/>
              </a:rPr>
              <a:t>l</a:t>
            </a:r>
            <a:r>
              <a:rPr sz="2400" b="1" spc="9" dirty="0">
                <a:solidFill>
                  <a:srgbClr val="005AA2"/>
                </a:solidFill>
                <a:latin typeface="Arial"/>
                <a:cs typeface="Arial"/>
              </a:rPr>
              <a:t>ea</a:t>
            </a:r>
            <a:r>
              <a:rPr sz="2400" b="1" spc="-39" dirty="0">
                <a:solidFill>
                  <a:srgbClr val="005AA2"/>
                </a:solidFill>
                <a:latin typeface="Arial"/>
                <a:cs typeface="Arial"/>
              </a:rPr>
              <a:t>d</a:t>
            </a:r>
            <a:r>
              <a:rPr sz="2400" b="1" spc="9" dirty="0">
                <a:solidFill>
                  <a:srgbClr val="005AA2"/>
                </a:solidFill>
                <a:latin typeface="Arial"/>
                <a:cs typeface="Arial"/>
              </a:rPr>
              <a:t>e</a:t>
            </a:r>
            <a:r>
              <a:rPr sz="2400" b="1" spc="34" dirty="0">
                <a:solidFill>
                  <a:srgbClr val="005AA2"/>
                </a:solidFill>
                <a:latin typeface="Arial"/>
                <a:cs typeface="Arial"/>
              </a:rPr>
              <a:t>r</a:t>
            </a:r>
            <a:r>
              <a:rPr sz="2400" b="1" spc="0" dirty="0">
                <a:solidFill>
                  <a:srgbClr val="005AA2"/>
                </a:solidFill>
                <a:latin typeface="Arial"/>
                <a:cs typeface="Arial"/>
              </a:rPr>
              <a:t>s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6575" y="3372258"/>
            <a:ext cx="177958" cy="330517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dirty="0">
                <a:solidFill>
                  <a:srgbClr val="005AA2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6575" y="4545357"/>
            <a:ext cx="177958" cy="330517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dirty="0">
                <a:solidFill>
                  <a:srgbClr val="005AA2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869934" y="6634850"/>
            <a:ext cx="177368" cy="14954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ct val="95825"/>
              </a:lnSpc>
            </a:pPr>
            <a:r>
              <a:rPr sz="950" b="1" spc="-9" dirty="0">
                <a:solidFill>
                  <a:srgbClr val="94B3D6"/>
                </a:solidFill>
                <a:latin typeface="Arial"/>
                <a:cs typeface="Arial"/>
              </a:rPr>
              <a:t>22</a:t>
            </a:r>
            <a:endParaRPr sz="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/>
          <p:nvPr/>
        </p:nvSpPr>
        <p:spPr>
          <a:xfrm>
            <a:off x="0" y="9525"/>
            <a:ext cx="9139301" cy="1452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0"/>
            <a:ext cx="9144000" cy="14381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28700" y="6562725"/>
            <a:ext cx="1076325" cy="1333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296025" y="6457948"/>
            <a:ext cx="1828800" cy="3143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6357937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48895">
            <a:solidFill>
              <a:srgbClr val="CF003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162675" y="1600200"/>
            <a:ext cx="2486025" cy="22479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6575" y="412074"/>
            <a:ext cx="2328729" cy="435610"/>
          </a:xfrm>
          <a:prstGeom prst="rect">
            <a:avLst/>
          </a:prstGeom>
        </p:spPr>
        <p:txBody>
          <a:bodyPr wrap="square" lIns="0" tIns="21558" rIns="0" bIns="0" rtlCol="0">
            <a:noAutofit/>
          </a:bodyPr>
          <a:lstStyle/>
          <a:p>
            <a:pPr marL="12700">
              <a:lnSpc>
                <a:spcPts val="3395"/>
              </a:lnSpc>
            </a:pPr>
            <a:r>
              <a:rPr sz="3200" b="1" spc="0" dirty="0">
                <a:solidFill>
                  <a:srgbClr val="FFFFFF"/>
                </a:solidFill>
                <a:latin typeface="Arial"/>
                <a:cs typeface="Arial"/>
              </a:rPr>
              <a:t>Questions?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03630" y="2362208"/>
            <a:ext cx="4001770" cy="1752575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ct val="150000"/>
              </a:lnSpc>
            </a:pPr>
            <a:r>
              <a:rPr lang="en-US" sz="3600" b="1" dirty="0">
                <a:solidFill>
                  <a:srgbClr val="FF0000"/>
                </a:solidFill>
                <a:latin typeface="Arial"/>
                <a:cs typeface="Arial"/>
              </a:rPr>
              <a:t>Thank you for your attention</a:t>
            </a:r>
            <a:endParaRPr sz="36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869934" y="6634850"/>
            <a:ext cx="177368" cy="14954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ct val="95825"/>
              </a:lnSpc>
            </a:pPr>
            <a:r>
              <a:rPr sz="950" b="1" spc="-9" dirty="0">
                <a:solidFill>
                  <a:srgbClr val="94B3D6"/>
                </a:solidFill>
                <a:latin typeface="Arial"/>
                <a:cs typeface="Arial"/>
              </a:rPr>
              <a:t>23</a:t>
            </a:r>
            <a:endParaRPr sz="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/>
          <p:nvPr/>
        </p:nvSpPr>
        <p:spPr>
          <a:xfrm>
            <a:off x="0" y="9525"/>
            <a:ext cx="9139301" cy="1452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0" y="0"/>
            <a:ext cx="9144000" cy="14381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28700" y="6562725"/>
            <a:ext cx="1076325" cy="1333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296025" y="6457948"/>
            <a:ext cx="1828800" cy="3143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0" y="6357937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48895">
            <a:solidFill>
              <a:srgbClr val="CF003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610350" y="1857375"/>
            <a:ext cx="2076450" cy="18669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36575" y="412074"/>
            <a:ext cx="934425" cy="435610"/>
          </a:xfrm>
          <a:prstGeom prst="rect">
            <a:avLst/>
          </a:prstGeom>
        </p:spPr>
        <p:txBody>
          <a:bodyPr wrap="square" lIns="0" tIns="21558" rIns="0" bIns="0" rtlCol="0">
            <a:noAutofit/>
          </a:bodyPr>
          <a:lstStyle/>
          <a:p>
            <a:pPr marL="12700">
              <a:lnSpc>
                <a:spcPts val="3395"/>
              </a:lnSpc>
            </a:pPr>
            <a:r>
              <a:rPr sz="3200" b="1" spc="-33" dirty="0">
                <a:solidFill>
                  <a:srgbClr val="FFFFFF"/>
                </a:solidFill>
                <a:latin typeface="Arial"/>
                <a:cs typeface="Arial"/>
              </a:rPr>
              <a:t>Why</a:t>
            </a:r>
            <a:endParaRPr sz="3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508362" y="412074"/>
            <a:ext cx="3595867" cy="435610"/>
          </a:xfrm>
          <a:prstGeom prst="rect">
            <a:avLst/>
          </a:prstGeom>
        </p:spPr>
        <p:txBody>
          <a:bodyPr wrap="square" lIns="0" tIns="21558" rIns="0" bIns="0" rtlCol="0">
            <a:noAutofit/>
          </a:bodyPr>
          <a:lstStyle/>
          <a:p>
            <a:pPr marL="12700">
              <a:lnSpc>
                <a:spcPts val="3395"/>
              </a:lnSpc>
            </a:pP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Program Planning</a:t>
            </a:r>
            <a:endParaRPr sz="3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94092" y="1884691"/>
            <a:ext cx="154146" cy="2114232"/>
          </a:xfrm>
          <a:prstGeom prst="rect">
            <a:avLst/>
          </a:prstGeom>
        </p:spPr>
        <p:txBody>
          <a:bodyPr wrap="square" lIns="0" tIns="13747" rIns="0" bIns="0" rtlCol="0">
            <a:noAutofit/>
          </a:bodyPr>
          <a:lstStyle/>
          <a:p>
            <a:pPr marL="12700" marR="0">
              <a:lnSpc>
                <a:spcPts val="2165"/>
              </a:lnSpc>
            </a:pPr>
            <a:r>
              <a:rPr sz="2000" spc="5" dirty="0">
                <a:solidFill>
                  <a:srgbClr val="005AA2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  <a:p>
            <a:pPr marL="12700" marR="0">
              <a:lnSpc>
                <a:spcPct val="95825"/>
              </a:lnSpc>
              <a:spcBef>
                <a:spcPts val="520"/>
              </a:spcBef>
            </a:pPr>
            <a:r>
              <a:rPr sz="2000" spc="5" dirty="0">
                <a:solidFill>
                  <a:srgbClr val="005AA2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  <a:p>
            <a:pPr marL="12700" marR="0">
              <a:lnSpc>
                <a:spcPct val="95825"/>
              </a:lnSpc>
              <a:spcBef>
                <a:spcPts val="553"/>
              </a:spcBef>
            </a:pPr>
            <a:r>
              <a:rPr sz="2000" spc="5" dirty="0">
                <a:solidFill>
                  <a:srgbClr val="005AA2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  <a:p>
            <a:pPr marL="12700" marR="0">
              <a:lnSpc>
                <a:spcPct val="95825"/>
              </a:lnSpc>
              <a:spcBef>
                <a:spcPts val="630"/>
              </a:spcBef>
            </a:pPr>
            <a:r>
              <a:rPr sz="2000" spc="5" dirty="0">
                <a:solidFill>
                  <a:srgbClr val="005AA2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555"/>
              </a:spcBef>
            </a:pPr>
            <a:r>
              <a:rPr sz="2000" spc="5" dirty="0">
                <a:solidFill>
                  <a:srgbClr val="005AA2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553"/>
              </a:spcBef>
            </a:pPr>
            <a:r>
              <a:rPr sz="2000" spc="5" dirty="0">
                <a:solidFill>
                  <a:srgbClr val="005AA2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51864" y="1884691"/>
            <a:ext cx="3282717" cy="2114232"/>
          </a:xfrm>
          <a:prstGeom prst="rect">
            <a:avLst/>
          </a:prstGeom>
        </p:spPr>
        <p:txBody>
          <a:bodyPr wrap="square" lIns="0" tIns="13747" rIns="0" bIns="0" rtlCol="0">
            <a:noAutofit/>
          </a:bodyPr>
          <a:lstStyle/>
          <a:p>
            <a:pPr marL="12700" marR="43811">
              <a:lnSpc>
                <a:spcPts val="2165"/>
              </a:lnSpc>
            </a:pPr>
            <a:r>
              <a:rPr sz="2000" b="1" spc="9" dirty="0">
                <a:solidFill>
                  <a:srgbClr val="005AA2"/>
                </a:solidFill>
                <a:latin typeface="Arial"/>
                <a:cs typeface="Arial"/>
              </a:rPr>
              <a:t>More Fun</a:t>
            </a:r>
            <a:endParaRPr sz="2000">
              <a:latin typeface="Arial"/>
              <a:cs typeface="Arial"/>
            </a:endParaRPr>
          </a:p>
          <a:p>
            <a:pPr marL="12700" marR="43811">
              <a:lnSpc>
                <a:spcPct val="95825"/>
              </a:lnSpc>
              <a:spcBef>
                <a:spcPts val="520"/>
              </a:spcBef>
            </a:pPr>
            <a:r>
              <a:rPr sz="2000" b="1" spc="6" dirty="0">
                <a:solidFill>
                  <a:srgbClr val="005AA2"/>
                </a:solidFill>
                <a:latin typeface="Arial"/>
                <a:cs typeface="Arial"/>
              </a:rPr>
              <a:t>Better activities</a:t>
            </a:r>
            <a:endParaRPr sz="2000">
              <a:latin typeface="Arial"/>
              <a:cs typeface="Arial"/>
            </a:endParaRPr>
          </a:p>
          <a:p>
            <a:pPr marL="12700" marR="43811">
              <a:lnSpc>
                <a:spcPct val="95825"/>
              </a:lnSpc>
              <a:spcBef>
                <a:spcPts val="553"/>
              </a:spcBef>
            </a:pPr>
            <a:r>
              <a:rPr sz="2000" b="1" spc="5" dirty="0">
                <a:solidFill>
                  <a:srgbClr val="005AA2"/>
                </a:solidFill>
                <a:latin typeface="Arial"/>
                <a:cs typeface="Arial"/>
              </a:rPr>
              <a:t>Better Participation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630"/>
              </a:spcBef>
            </a:pPr>
            <a:r>
              <a:rPr sz="2000" b="1" spc="0" dirty="0">
                <a:solidFill>
                  <a:srgbClr val="005AA2"/>
                </a:solidFill>
                <a:latin typeface="Arial"/>
                <a:cs typeface="Arial"/>
              </a:rPr>
              <a:t>New members want to join</a:t>
            </a:r>
            <a:endParaRPr sz="2000">
              <a:latin typeface="Arial"/>
              <a:cs typeface="Arial"/>
            </a:endParaRPr>
          </a:p>
          <a:p>
            <a:pPr marL="12700" marR="43811">
              <a:lnSpc>
                <a:spcPct val="95825"/>
              </a:lnSpc>
              <a:spcBef>
                <a:spcPts val="555"/>
              </a:spcBef>
            </a:pPr>
            <a:r>
              <a:rPr sz="2000" b="1" spc="24" dirty="0">
                <a:solidFill>
                  <a:srgbClr val="005AA2"/>
                </a:solidFill>
                <a:latin typeface="Arial"/>
                <a:cs typeface="Arial"/>
              </a:rPr>
              <a:t>Retention</a:t>
            </a:r>
            <a:endParaRPr sz="2000">
              <a:latin typeface="Arial"/>
              <a:cs typeface="Arial"/>
            </a:endParaRPr>
          </a:p>
          <a:p>
            <a:pPr marL="12700" marR="43811">
              <a:lnSpc>
                <a:spcPct val="95825"/>
              </a:lnSpc>
              <a:spcBef>
                <a:spcPts val="553"/>
              </a:spcBef>
            </a:pPr>
            <a:r>
              <a:rPr sz="2000" b="1" dirty="0">
                <a:solidFill>
                  <a:srgbClr val="005AA2"/>
                </a:solidFill>
                <a:latin typeface="Arial"/>
                <a:cs typeface="Arial"/>
              </a:rPr>
              <a:t>Maintain your sanity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94092" y="4364128"/>
            <a:ext cx="603597" cy="330517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b="1" i="1" spc="12" dirty="0">
                <a:solidFill>
                  <a:srgbClr val="005AA2"/>
                </a:solidFill>
                <a:latin typeface="Arial"/>
                <a:cs typeface="Arial"/>
              </a:rPr>
              <a:t>Fail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04022" y="4364128"/>
            <a:ext cx="362249" cy="330517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b="1" i="1" spc="12" dirty="0">
                <a:solidFill>
                  <a:srgbClr val="005AA2"/>
                </a:solidFill>
                <a:latin typeface="Arial"/>
                <a:cs typeface="Arial"/>
              </a:rPr>
              <a:t>to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975655" y="4364128"/>
            <a:ext cx="975535" cy="330517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b="1" i="1" spc="4" dirty="0">
                <a:solidFill>
                  <a:srgbClr val="005AA2"/>
                </a:solidFill>
                <a:latin typeface="Arial"/>
                <a:cs typeface="Arial"/>
              </a:rPr>
              <a:t>Plan...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82696" y="4802913"/>
            <a:ext cx="1019777" cy="330517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b="1" i="1" spc="0" dirty="0">
                <a:solidFill>
                  <a:srgbClr val="005AA2"/>
                </a:solidFill>
                <a:latin typeface="Arial"/>
                <a:cs typeface="Arial"/>
              </a:rPr>
              <a:t>…Plan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311247" y="4802913"/>
            <a:ext cx="972789" cy="330517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b="1" i="1" spc="3" dirty="0">
                <a:solidFill>
                  <a:srgbClr val="005AA2"/>
                </a:solidFill>
                <a:latin typeface="Arial"/>
                <a:cs typeface="Arial"/>
              </a:rPr>
              <a:t>to Fail</a:t>
            </a:r>
            <a:endParaRPr sz="24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936736" y="6634850"/>
            <a:ext cx="113044" cy="14954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ct val="95825"/>
              </a:lnSpc>
            </a:pPr>
            <a:r>
              <a:rPr sz="950" b="1" spc="9" dirty="0">
                <a:solidFill>
                  <a:srgbClr val="94B3D6"/>
                </a:solidFill>
                <a:latin typeface="Arial"/>
                <a:cs typeface="Arial"/>
              </a:rPr>
              <a:t>3</a:t>
            </a:r>
            <a:endParaRPr sz="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/>
          <p:nvPr/>
        </p:nvSpPr>
        <p:spPr>
          <a:xfrm>
            <a:off x="0" y="9525"/>
            <a:ext cx="9139301" cy="1452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0" y="0"/>
            <a:ext cx="9144000" cy="14381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28700" y="6562725"/>
            <a:ext cx="1076325" cy="1333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296025" y="6457948"/>
            <a:ext cx="1828800" cy="3143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6357937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48895">
            <a:solidFill>
              <a:srgbClr val="CF003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648200" y="1600200"/>
            <a:ext cx="4038600" cy="12954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36575" y="418424"/>
            <a:ext cx="4392905" cy="435610"/>
          </a:xfrm>
          <a:prstGeom prst="rect">
            <a:avLst/>
          </a:prstGeom>
        </p:spPr>
        <p:txBody>
          <a:bodyPr wrap="square" lIns="0" tIns="21558" rIns="0" bIns="0" rtlCol="0">
            <a:noAutofit/>
          </a:bodyPr>
          <a:lstStyle/>
          <a:p>
            <a:pPr marL="12700">
              <a:lnSpc>
                <a:spcPts val="3395"/>
              </a:lnSpc>
            </a:pP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Journey to Excellence</a:t>
            </a:r>
            <a:endParaRPr sz="3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6575" y="1693208"/>
            <a:ext cx="2311876" cy="378142"/>
          </a:xfrm>
          <a:prstGeom prst="rect">
            <a:avLst/>
          </a:prstGeom>
        </p:spPr>
        <p:txBody>
          <a:bodyPr wrap="square" lIns="0" tIns="18637" rIns="0" bIns="0" rtlCol="0">
            <a:noAutofit/>
          </a:bodyPr>
          <a:lstStyle/>
          <a:p>
            <a:pPr marL="12700">
              <a:lnSpc>
                <a:spcPts val="2935"/>
              </a:lnSpc>
            </a:pPr>
            <a:r>
              <a:rPr sz="2750" b="1" spc="22" dirty="0">
                <a:solidFill>
                  <a:srgbClr val="005AA2"/>
                </a:solidFill>
                <a:latin typeface="Arial"/>
                <a:cs typeface="Arial"/>
              </a:rPr>
              <a:t>What is JTE?</a:t>
            </a:r>
            <a:endParaRPr sz="27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6575" y="2161170"/>
            <a:ext cx="154146" cy="655002"/>
          </a:xfrm>
          <a:prstGeom prst="rect">
            <a:avLst/>
          </a:prstGeom>
        </p:spPr>
        <p:txBody>
          <a:bodyPr wrap="square" lIns="0" tIns="13747" rIns="0" bIns="0" rtlCol="0">
            <a:noAutofit/>
          </a:bodyPr>
          <a:lstStyle/>
          <a:p>
            <a:pPr marL="12700">
              <a:lnSpc>
                <a:spcPts val="2165"/>
              </a:lnSpc>
            </a:pPr>
            <a:r>
              <a:rPr sz="2000" spc="5" dirty="0">
                <a:solidFill>
                  <a:srgbClr val="005AA2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521"/>
              </a:spcBef>
            </a:pPr>
            <a:r>
              <a:rPr sz="2000" spc="5" dirty="0">
                <a:solidFill>
                  <a:srgbClr val="005AA2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9792" y="2161170"/>
            <a:ext cx="3195157" cy="1990407"/>
          </a:xfrm>
          <a:prstGeom prst="rect">
            <a:avLst/>
          </a:prstGeom>
        </p:spPr>
        <p:txBody>
          <a:bodyPr wrap="square" lIns="0" tIns="13747" rIns="0" bIns="0" rtlCol="0">
            <a:noAutofit/>
          </a:bodyPr>
          <a:lstStyle/>
          <a:p>
            <a:pPr marL="12700" marR="43811">
              <a:lnSpc>
                <a:spcPts val="2165"/>
              </a:lnSpc>
            </a:pPr>
            <a:r>
              <a:rPr sz="2000" b="1" spc="1" dirty="0">
                <a:solidFill>
                  <a:srgbClr val="005AA2"/>
                </a:solidFill>
                <a:latin typeface="Arial"/>
                <a:cs typeface="Arial"/>
              </a:rPr>
              <a:t>Award for all units</a:t>
            </a:r>
            <a:endParaRPr sz="2000">
              <a:latin typeface="Arial"/>
              <a:cs typeface="Arial"/>
            </a:endParaRPr>
          </a:p>
          <a:p>
            <a:pPr marL="12700" marR="477718">
              <a:lnSpc>
                <a:spcPct val="100041"/>
              </a:lnSpc>
              <a:spcBef>
                <a:spcPts val="521"/>
              </a:spcBef>
            </a:pPr>
            <a:r>
              <a:rPr sz="2000" b="1" spc="9" dirty="0">
                <a:solidFill>
                  <a:srgbClr val="005AA2"/>
                </a:solidFill>
                <a:latin typeface="Arial"/>
                <a:cs typeface="Arial"/>
              </a:rPr>
              <a:t>Recognition of strong program</a:t>
            </a:r>
            <a:endParaRPr sz="2000">
              <a:latin typeface="Arial"/>
              <a:cs typeface="Arial"/>
            </a:endParaRPr>
          </a:p>
          <a:p>
            <a:pPr marL="12700" marR="43811">
              <a:lnSpc>
                <a:spcPct val="95825"/>
              </a:lnSpc>
              <a:spcBef>
                <a:spcPts val="455"/>
              </a:spcBef>
            </a:pPr>
            <a:r>
              <a:rPr sz="2000" b="1" spc="2" dirty="0">
                <a:solidFill>
                  <a:srgbClr val="005AA2"/>
                </a:solidFill>
                <a:latin typeface="Arial"/>
                <a:cs typeface="Arial"/>
              </a:rPr>
              <a:t>Outline for success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552"/>
              </a:spcBef>
            </a:pPr>
            <a:r>
              <a:rPr sz="2000" b="1" spc="1" dirty="0">
                <a:solidFill>
                  <a:srgbClr val="005AA2"/>
                </a:solidFill>
                <a:latin typeface="Arial"/>
                <a:cs typeface="Arial"/>
              </a:rPr>
              <a:t>A great program planning</a:t>
            </a:r>
            <a:endParaRPr sz="2000">
              <a:latin typeface="Arial"/>
              <a:cs typeface="Arial"/>
            </a:endParaRPr>
          </a:p>
          <a:p>
            <a:pPr marL="12700" marR="43811">
              <a:lnSpc>
                <a:spcPct val="95825"/>
              </a:lnSpc>
              <a:spcBef>
                <a:spcPts val="105"/>
              </a:spcBef>
            </a:pPr>
            <a:r>
              <a:rPr sz="2000" b="1" spc="29" dirty="0">
                <a:solidFill>
                  <a:srgbClr val="005AA2"/>
                </a:solidFill>
                <a:latin typeface="Arial"/>
                <a:cs typeface="Arial"/>
              </a:rPr>
              <a:t>tool!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6575" y="3201046"/>
            <a:ext cx="154305" cy="645156"/>
          </a:xfrm>
          <a:prstGeom prst="rect">
            <a:avLst/>
          </a:prstGeom>
        </p:spPr>
        <p:txBody>
          <a:bodyPr wrap="square" lIns="0" tIns="13747" rIns="0" bIns="0" rtlCol="0">
            <a:noAutofit/>
          </a:bodyPr>
          <a:lstStyle/>
          <a:p>
            <a:pPr marL="12700" marR="158">
              <a:lnSpc>
                <a:spcPts val="2165"/>
              </a:lnSpc>
            </a:pPr>
            <a:r>
              <a:rPr sz="2000" spc="5" dirty="0">
                <a:solidFill>
                  <a:srgbClr val="005AA2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443"/>
              </a:spcBef>
            </a:pPr>
            <a:r>
              <a:rPr sz="2000" spc="5" dirty="0">
                <a:solidFill>
                  <a:srgbClr val="005AA2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936736" y="6558650"/>
            <a:ext cx="113044" cy="14954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ct val="95825"/>
              </a:lnSpc>
            </a:pPr>
            <a:r>
              <a:rPr sz="950" b="1" spc="9" dirty="0">
                <a:solidFill>
                  <a:srgbClr val="94B3D6"/>
                </a:solidFill>
                <a:latin typeface="Arial"/>
                <a:cs typeface="Arial"/>
              </a:rPr>
              <a:t>4</a:t>
            </a:r>
            <a:endParaRPr sz="950">
              <a:latin typeface="Arial"/>
              <a:cs typeface="Arial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C656015-70D7-4CED-BA03-4D80D405A49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6231" r="1429" b="25715"/>
          <a:stretch/>
        </p:blipFill>
        <p:spPr>
          <a:xfrm>
            <a:off x="4569650" y="3026050"/>
            <a:ext cx="3733800" cy="182025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bject 29"/>
          <p:cNvSpPr/>
          <p:nvPr/>
        </p:nvSpPr>
        <p:spPr>
          <a:xfrm>
            <a:off x="0" y="9525"/>
            <a:ext cx="9139301" cy="1452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0" y="0"/>
            <a:ext cx="9144000" cy="14381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028700" y="6562725"/>
            <a:ext cx="1076325" cy="1333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296025" y="6457948"/>
            <a:ext cx="1828800" cy="3143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0" y="6357937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48895">
            <a:solidFill>
              <a:srgbClr val="CF003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536575" y="412074"/>
            <a:ext cx="4392905" cy="435610"/>
          </a:xfrm>
          <a:prstGeom prst="rect">
            <a:avLst/>
          </a:prstGeom>
        </p:spPr>
        <p:txBody>
          <a:bodyPr wrap="square" lIns="0" tIns="21558" rIns="0" bIns="0" rtlCol="0">
            <a:noAutofit/>
          </a:bodyPr>
          <a:lstStyle/>
          <a:p>
            <a:pPr marL="12700">
              <a:lnSpc>
                <a:spcPts val="3395"/>
              </a:lnSpc>
            </a:pP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Journey to Excellence</a:t>
            </a:r>
            <a:endParaRPr sz="32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36575" y="1869735"/>
            <a:ext cx="872390" cy="378460"/>
          </a:xfrm>
          <a:prstGeom prst="rect">
            <a:avLst/>
          </a:prstGeom>
        </p:spPr>
        <p:txBody>
          <a:bodyPr wrap="square" lIns="0" tIns="18637" rIns="0" bIns="0" rtlCol="0">
            <a:noAutofit/>
          </a:bodyPr>
          <a:lstStyle/>
          <a:p>
            <a:pPr marL="12700">
              <a:lnSpc>
                <a:spcPts val="2935"/>
              </a:lnSpc>
            </a:pPr>
            <a:r>
              <a:rPr sz="2750" b="1" spc="33" dirty="0">
                <a:solidFill>
                  <a:srgbClr val="005AA2"/>
                </a:solidFill>
                <a:latin typeface="Arial"/>
                <a:cs typeface="Arial"/>
              </a:rPr>
              <a:t>Four</a:t>
            </a:r>
            <a:endParaRPr sz="275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422049" y="1869735"/>
            <a:ext cx="2197425" cy="378460"/>
          </a:xfrm>
          <a:prstGeom prst="rect">
            <a:avLst/>
          </a:prstGeom>
        </p:spPr>
        <p:txBody>
          <a:bodyPr wrap="square" lIns="0" tIns="18637" rIns="0" bIns="0" rtlCol="0">
            <a:noAutofit/>
          </a:bodyPr>
          <a:lstStyle/>
          <a:p>
            <a:pPr marL="12700">
              <a:lnSpc>
                <a:spcPts val="2935"/>
              </a:lnSpc>
            </a:pPr>
            <a:r>
              <a:rPr sz="2750" b="1" spc="15" dirty="0">
                <a:solidFill>
                  <a:srgbClr val="005AA2"/>
                </a:solidFill>
                <a:latin typeface="Arial"/>
                <a:cs typeface="Arial"/>
              </a:rPr>
              <a:t>Focus Areas</a:t>
            </a:r>
            <a:endParaRPr sz="275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94092" y="2589541"/>
            <a:ext cx="278825" cy="282892"/>
          </a:xfrm>
          <a:prstGeom prst="rect">
            <a:avLst/>
          </a:prstGeom>
        </p:spPr>
        <p:txBody>
          <a:bodyPr wrap="square" lIns="0" tIns="13747" rIns="0" bIns="0" rtlCol="0">
            <a:noAutofit/>
          </a:bodyPr>
          <a:lstStyle/>
          <a:p>
            <a:pPr marL="12700">
              <a:lnSpc>
                <a:spcPts val="2165"/>
              </a:lnSpc>
            </a:pPr>
            <a:r>
              <a:rPr sz="2000" b="1" spc="7" dirty="0">
                <a:solidFill>
                  <a:srgbClr val="005AA2"/>
                </a:solidFill>
                <a:latin typeface="Arial"/>
                <a:cs typeface="Arial"/>
              </a:rPr>
              <a:t>1.</a:t>
            </a:r>
            <a:endParaRPr sz="20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451864" y="2589541"/>
            <a:ext cx="2633799" cy="282892"/>
          </a:xfrm>
          <a:prstGeom prst="rect">
            <a:avLst/>
          </a:prstGeom>
        </p:spPr>
        <p:txBody>
          <a:bodyPr wrap="square" lIns="0" tIns="13747" rIns="0" bIns="0" rtlCol="0">
            <a:noAutofit/>
          </a:bodyPr>
          <a:lstStyle/>
          <a:p>
            <a:pPr marL="12700">
              <a:lnSpc>
                <a:spcPts val="2165"/>
              </a:lnSpc>
            </a:pPr>
            <a:r>
              <a:rPr sz="2000" b="1" spc="8" dirty="0">
                <a:solidFill>
                  <a:srgbClr val="005AA2"/>
                </a:solidFill>
                <a:latin typeface="Arial"/>
                <a:cs typeface="Arial"/>
              </a:rPr>
              <a:t>Planning and Budget</a:t>
            </a:r>
            <a:endParaRPr sz="20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451864" y="2946324"/>
            <a:ext cx="139858" cy="254317"/>
          </a:xfrm>
          <a:prstGeom prst="rect">
            <a:avLst/>
          </a:prstGeom>
        </p:spPr>
        <p:txBody>
          <a:bodyPr wrap="square" lIns="0" tIns="12319" rIns="0" bIns="0" rtlCol="0">
            <a:noAutofit/>
          </a:bodyPr>
          <a:lstStyle/>
          <a:p>
            <a:pPr marL="12700">
              <a:lnSpc>
                <a:spcPts val="1939"/>
              </a:lnSpc>
            </a:pPr>
            <a:r>
              <a:rPr sz="1800" dirty="0">
                <a:solidFill>
                  <a:srgbClr val="005AA2"/>
                </a:solidFill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909445" y="2946324"/>
            <a:ext cx="3747369" cy="254317"/>
          </a:xfrm>
          <a:prstGeom prst="rect">
            <a:avLst/>
          </a:prstGeom>
        </p:spPr>
        <p:txBody>
          <a:bodyPr wrap="square" lIns="0" tIns="12319" rIns="0" bIns="0" rtlCol="0">
            <a:noAutofit/>
          </a:bodyPr>
          <a:lstStyle/>
          <a:p>
            <a:pPr marL="12700">
              <a:lnSpc>
                <a:spcPts val="1939"/>
              </a:lnSpc>
            </a:pPr>
            <a:r>
              <a:rPr sz="1800" b="1" spc="0" dirty="0">
                <a:solidFill>
                  <a:srgbClr val="005AA2"/>
                </a:solidFill>
                <a:latin typeface="Arial"/>
                <a:cs typeface="Arial"/>
              </a:rPr>
              <a:t>Conduct annual planning meeting</a:t>
            </a:r>
            <a:endParaRPr sz="18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94092" y="3285755"/>
            <a:ext cx="278825" cy="282892"/>
          </a:xfrm>
          <a:prstGeom prst="rect">
            <a:avLst/>
          </a:prstGeom>
        </p:spPr>
        <p:txBody>
          <a:bodyPr wrap="square" lIns="0" tIns="13747" rIns="0" bIns="0" rtlCol="0">
            <a:noAutofit/>
          </a:bodyPr>
          <a:lstStyle/>
          <a:p>
            <a:pPr marL="12700">
              <a:lnSpc>
                <a:spcPts val="2165"/>
              </a:lnSpc>
            </a:pPr>
            <a:r>
              <a:rPr sz="2000" b="1" spc="7" dirty="0">
                <a:solidFill>
                  <a:srgbClr val="005AA2"/>
                </a:solidFill>
                <a:latin typeface="Arial"/>
                <a:cs typeface="Arial"/>
              </a:rPr>
              <a:t>2.</a:t>
            </a:r>
            <a:endParaRPr sz="20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451864" y="3285755"/>
            <a:ext cx="1592499" cy="282892"/>
          </a:xfrm>
          <a:prstGeom prst="rect">
            <a:avLst/>
          </a:prstGeom>
        </p:spPr>
        <p:txBody>
          <a:bodyPr wrap="square" lIns="0" tIns="13747" rIns="0" bIns="0" rtlCol="0">
            <a:noAutofit/>
          </a:bodyPr>
          <a:lstStyle/>
          <a:p>
            <a:pPr marL="12700">
              <a:lnSpc>
                <a:spcPts val="2165"/>
              </a:lnSpc>
            </a:pPr>
            <a:r>
              <a:rPr sz="2000" b="1" spc="20" dirty="0">
                <a:solidFill>
                  <a:srgbClr val="005AA2"/>
                </a:solidFill>
                <a:latin typeface="Arial"/>
                <a:cs typeface="Arial"/>
              </a:rPr>
              <a:t>Membership</a:t>
            </a:r>
            <a:endParaRPr sz="20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451864" y="3642665"/>
            <a:ext cx="139858" cy="254317"/>
          </a:xfrm>
          <a:prstGeom prst="rect">
            <a:avLst/>
          </a:prstGeom>
        </p:spPr>
        <p:txBody>
          <a:bodyPr wrap="square" lIns="0" tIns="12319" rIns="0" bIns="0" rtlCol="0">
            <a:noAutofit/>
          </a:bodyPr>
          <a:lstStyle/>
          <a:p>
            <a:pPr marL="12700">
              <a:lnSpc>
                <a:spcPts val="1939"/>
              </a:lnSpc>
            </a:pPr>
            <a:r>
              <a:rPr sz="1800" dirty="0">
                <a:solidFill>
                  <a:srgbClr val="005AA2"/>
                </a:solidFill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909445" y="3642665"/>
            <a:ext cx="3881057" cy="254317"/>
          </a:xfrm>
          <a:prstGeom prst="rect">
            <a:avLst/>
          </a:prstGeom>
        </p:spPr>
        <p:txBody>
          <a:bodyPr wrap="square" lIns="0" tIns="12319" rIns="0" bIns="0" rtlCol="0">
            <a:noAutofit/>
          </a:bodyPr>
          <a:lstStyle/>
          <a:p>
            <a:pPr marL="12700">
              <a:lnSpc>
                <a:spcPts val="1939"/>
              </a:lnSpc>
            </a:pPr>
            <a:r>
              <a:rPr sz="1800" b="1" spc="-1" dirty="0">
                <a:solidFill>
                  <a:srgbClr val="005AA2"/>
                </a:solidFill>
                <a:latin typeface="Arial"/>
                <a:cs typeface="Arial"/>
              </a:rPr>
              <a:t>Recruiting, Retention &amp; Webelos to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800584" y="3642665"/>
            <a:ext cx="1859715" cy="254317"/>
          </a:xfrm>
          <a:prstGeom prst="rect">
            <a:avLst/>
          </a:prstGeom>
        </p:spPr>
        <p:txBody>
          <a:bodyPr wrap="square" lIns="0" tIns="12319" rIns="0" bIns="0" rtlCol="0">
            <a:noAutofit/>
          </a:bodyPr>
          <a:lstStyle/>
          <a:p>
            <a:pPr marL="12700">
              <a:lnSpc>
                <a:spcPts val="1939"/>
              </a:lnSpc>
            </a:pPr>
            <a:r>
              <a:rPr sz="1800" b="1" spc="-3" dirty="0">
                <a:solidFill>
                  <a:srgbClr val="005AA2"/>
                </a:solidFill>
                <a:latin typeface="Arial"/>
                <a:cs typeface="Arial"/>
              </a:rPr>
              <a:t>Scout Transition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94092" y="3982096"/>
            <a:ext cx="278825" cy="282892"/>
          </a:xfrm>
          <a:prstGeom prst="rect">
            <a:avLst/>
          </a:prstGeom>
        </p:spPr>
        <p:txBody>
          <a:bodyPr wrap="square" lIns="0" tIns="13747" rIns="0" bIns="0" rtlCol="0">
            <a:noAutofit/>
          </a:bodyPr>
          <a:lstStyle/>
          <a:p>
            <a:pPr marL="12700">
              <a:lnSpc>
                <a:spcPts val="2165"/>
              </a:lnSpc>
            </a:pPr>
            <a:r>
              <a:rPr sz="2000" b="1" spc="7" dirty="0">
                <a:solidFill>
                  <a:srgbClr val="005AA2"/>
                </a:solidFill>
                <a:latin typeface="Arial"/>
                <a:cs typeface="Arial"/>
              </a:rPr>
              <a:t>3.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451864" y="3982096"/>
            <a:ext cx="1130300" cy="282892"/>
          </a:xfrm>
          <a:prstGeom prst="rect">
            <a:avLst/>
          </a:prstGeom>
        </p:spPr>
        <p:txBody>
          <a:bodyPr wrap="square" lIns="0" tIns="13747" rIns="0" bIns="0" rtlCol="0">
            <a:noAutofit/>
          </a:bodyPr>
          <a:lstStyle/>
          <a:p>
            <a:pPr marL="12700">
              <a:lnSpc>
                <a:spcPts val="2165"/>
              </a:lnSpc>
            </a:pPr>
            <a:r>
              <a:rPr sz="2000" b="1" spc="19" dirty="0">
                <a:solidFill>
                  <a:srgbClr val="005AA2"/>
                </a:solidFill>
                <a:latin typeface="Arial"/>
                <a:cs typeface="Arial"/>
              </a:rPr>
              <a:t>Program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51864" y="4338879"/>
            <a:ext cx="139858" cy="254317"/>
          </a:xfrm>
          <a:prstGeom prst="rect">
            <a:avLst/>
          </a:prstGeom>
        </p:spPr>
        <p:txBody>
          <a:bodyPr wrap="square" lIns="0" tIns="12319" rIns="0" bIns="0" rtlCol="0">
            <a:noAutofit/>
          </a:bodyPr>
          <a:lstStyle/>
          <a:p>
            <a:pPr marL="12700">
              <a:lnSpc>
                <a:spcPts val="1939"/>
              </a:lnSpc>
            </a:pPr>
            <a:r>
              <a:rPr sz="1800" dirty="0">
                <a:solidFill>
                  <a:srgbClr val="005AA2"/>
                </a:solidFill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909445" y="4338879"/>
            <a:ext cx="2756156" cy="254317"/>
          </a:xfrm>
          <a:prstGeom prst="rect">
            <a:avLst/>
          </a:prstGeom>
        </p:spPr>
        <p:txBody>
          <a:bodyPr wrap="square" lIns="0" tIns="12319" rIns="0" bIns="0" rtlCol="0">
            <a:noAutofit/>
          </a:bodyPr>
          <a:lstStyle/>
          <a:p>
            <a:pPr marL="12700">
              <a:lnSpc>
                <a:spcPts val="1939"/>
              </a:lnSpc>
            </a:pPr>
            <a:r>
              <a:rPr sz="1800" b="1" spc="-4" dirty="0">
                <a:solidFill>
                  <a:srgbClr val="005AA2"/>
                </a:solidFill>
                <a:latin typeface="Arial"/>
                <a:cs typeface="Arial"/>
              </a:rPr>
              <a:t>Advancement, Activities,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674997" y="4338879"/>
            <a:ext cx="864382" cy="254317"/>
          </a:xfrm>
          <a:prstGeom prst="rect">
            <a:avLst/>
          </a:prstGeom>
        </p:spPr>
        <p:txBody>
          <a:bodyPr wrap="square" lIns="0" tIns="12319" rIns="0" bIns="0" rtlCol="0">
            <a:noAutofit/>
          </a:bodyPr>
          <a:lstStyle/>
          <a:p>
            <a:pPr marL="12700">
              <a:lnSpc>
                <a:spcPts val="1939"/>
              </a:lnSpc>
            </a:pPr>
            <a:r>
              <a:rPr sz="1800" b="1" spc="-11" dirty="0">
                <a:solidFill>
                  <a:srgbClr val="005AA2"/>
                </a:solidFill>
                <a:latin typeface="Arial"/>
                <a:cs typeface="Arial"/>
              </a:rPr>
              <a:t>Service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52667" y="4338879"/>
            <a:ext cx="225016" cy="254317"/>
          </a:xfrm>
          <a:prstGeom prst="rect">
            <a:avLst/>
          </a:prstGeom>
        </p:spPr>
        <p:txBody>
          <a:bodyPr wrap="square" lIns="0" tIns="12319" rIns="0" bIns="0" rtlCol="0">
            <a:noAutofit/>
          </a:bodyPr>
          <a:lstStyle/>
          <a:p>
            <a:pPr marL="12700">
              <a:lnSpc>
                <a:spcPts val="1939"/>
              </a:lnSpc>
            </a:pPr>
            <a:r>
              <a:rPr sz="1800" b="1" dirty="0">
                <a:solidFill>
                  <a:srgbClr val="005AA2"/>
                </a:solidFill>
                <a:latin typeface="Arial"/>
                <a:cs typeface="Arial"/>
              </a:rPr>
              <a:t>&amp;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781355" y="4338879"/>
            <a:ext cx="1659184" cy="254317"/>
          </a:xfrm>
          <a:prstGeom prst="rect">
            <a:avLst/>
          </a:prstGeom>
        </p:spPr>
        <p:txBody>
          <a:bodyPr wrap="square" lIns="0" tIns="12319" rIns="0" bIns="0" rtlCol="0">
            <a:noAutofit/>
          </a:bodyPr>
          <a:lstStyle/>
          <a:p>
            <a:pPr marL="12700">
              <a:lnSpc>
                <a:spcPts val="1939"/>
              </a:lnSpc>
            </a:pPr>
            <a:r>
              <a:rPr sz="1800" b="1" spc="-11" dirty="0">
                <a:solidFill>
                  <a:srgbClr val="005AA2"/>
                </a:solidFill>
                <a:latin typeface="Arial"/>
                <a:cs typeface="Arial"/>
              </a:rPr>
              <a:t>Summer Camp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4092" y="4678310"/>
            <a:ext cx="278825" cy="282892"/>
          </a:xfrm>
          <a:prstGeom prst="rect">
            <a:avLst/>
          </a:prstGeom>
        </p:spPr>
        <p:txBody>
          <a:bodyPr wrap="square" lIns="0" tIns="13747" rIns="0" bIns="0" rtlCol="0">
            <a:noAutofit/>
          </a:bodyPr>
          <a:lstStyle/>
          <a:p>
            <a:pPr marL="12700">
              <a:lnSpc>
                <a:spcPts val="2165"/>
              </a:lnSpc>
            </a:pPr>
            <a:r>
              <a:rPr sz="2000" b="1" spc="7" dirty="0">
                <a:solidFill>
                  <a:srgbClr val="005AA2"/>
                </a:solidFill>
                <a:latin typeface="Arial"/>
                <a:cs typeface="Arial"/>
              </a:rPr>
              <a:t>4.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51864" y="4678310"/>
            <a:ext cx="2668045" cy="282892"/>
          </a:xfrm>
          <a:prstGeom prst="rect">
            <a:avLst/>
          </a:prstGeom>
        </p:spPr>
        <p:txBody>
          <a:bodyPr wrap="square" lIns="0" tIns="13747" rIns="0" bIns="0" rtlCol="0">
            <a:noAutofit/>
          </a:bodyPr>
          <a:lstStyle/>
          <a:p>
            <a:pPr marL="12700">
              <a:lnSpc>
                <a:spcPts val="2165"/>
              </a:lnSpc>
            </a:pPr>
            <a:r>
              <a:rPr sz="2000" b="1" spc="0" dirty="0">
                <a:solidFill>
                  <a:srgbClr val="005AA2"/>
                </a:solidFill>
                <a:latin typeface="Arial"/>
                <a:cs typeface="Arial"/>
              </a:rPr>
              <a:t>Volunteer Leadership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51864" y="5035474"/>
            <a:ext cx="139858" cy="254317"/>
          </a:xfrm>
          <a:prstGeom prst="rect">
            <a:avLst/>
          </a:prstGeom>
        </p:spPr>
        <p:txBody>
          <a:bodyPr wrap="square" lIns="0" tIns="12319" rIns="0" bIns="0" rtlCol="0">
            <a:noAutofit/>
          </a:bodyPr>
          <a:lstStyle/>
          <a:p>
            <a:pPr marL="12700">
              <a:lnSpc>
                <a:spcPts val="1939"/>
              </a:lnSpc>
            </a:pPr>
            <a:r>
              <a:rPr sz="1800" dirty="0">
                <a:solidFill>
                  <a:srgbClr val="005AA2"/>
                </a:solidFill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09445" y="5035474"/>
            <a:ext cx="2383479" cy="254317"/>
          </a:xfrm>
          <a:prstGeom prst="rect">
            <a:avLst/>
          </a:prstGeom>
        </p:spPr>
        <p:txBody>
          <a:bodyPr wrap="square" lIns="0" tIns="12319" rIns="0" bIns="0" rtlCol="0">
            <a:noAutofit/>
          </a:bodyPr>
          <a:lstStyle/>
          <a:p>
            <a:pPr marL="12700">
              <a:lnSpc>
                <a:spcPts val="1939"/>
              </a:lnSpc>
            </a:pPr>
            <a:r>
              <a:rPr sz="1800" b="1" spc="-1" dirty="0">
                <a:solidFill>
                  <a:srgbClr val="005AA2"/>
                </a:solidFill>
                <a:latin typeface="Arial"/>
                <a:cs typeface="Arial"/>
              </a:rPr>
              <a:t>Recruiting &amp; Training</a:t>
            </a:r>
            <a:endParaRPr sz="18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936736" y="6634850"/>
            <a:ext cx="113044" cy="14954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ct val="95825"/>
              </a:lnSpc>
            </a:pPr>
            <a:r>
              <a:rPr sz="950" b="1" spc="9" dirty="0">
                <a:solidFill>
                  <a:srgbClr val="94B3D6"/>
                </a:solidFill>
                <a:latin typeface="Arial"/>
                <a:cs typeface="Arial"/>
              </a:rPr>
              <a:t>5</a:t>
            </a:r>
            <a:endParaRPr sz="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/>
          <p:nvPr/>
        </p:nvSpPr>
        <p:spPr>
          <a:xfrm>
            <a:off x="0" y="9525"/>
            <a:ext cx="9139301" cy="1452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0" y="0"/>
            <a:ext cx="9144000" cy="14381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28700" y="6562725"/>
            <a:ext cx="1076325" cy="1333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296025" y="6457948"/>
            <a:ext cx="1828800" cy="3143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6357937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48895">
            <a:solidFill>
              <a:srgbClr val="CF003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819900" y="3867150"/>
            <a:ext cx="2076450" cy="18669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36575" y="412074"/>
            <a:ext cx="4310453" cy="435610"/>
          </a:xfrm>
          <a:prstGeom prst="rect">
            <a:avLst/>
          </a:prstGeom>
        </p:spPr>
        <p:txBody>
          <a:bodyPr wrap="square" lIns="0" tIns="21558" rIns="0" bIns="0" rtlCol="0">
            <a:noAutofit/>
          </a:bodyPr>
          <a:lstStyle/>
          <a:p>
            <a:pPr marL="12700">
              <a:lnSpc>
                <a:spcPts val="3395"/>
              </a:lnSpc>
            </a:pPr>
            <a:r>
              <a:rPr sz="3200" b="1" spc="-4" dirty="0">
                <a:solidFill>
                  <a:srgbClr val="FFFFFF"/>
                </a:solidFill>
                <a:latin typeface="Arial"/>
                <a:cs typeface="Arial"/>
              </a:rPr>
              <a:t>Getting Ready to Plan</a:t>
            </a:r>
            <a:endParaRPr sz="3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6575" y="1683536"/>
            <a:ext cx="2636563" cy="330834"/>
          </a:xfrm>
          <a:prstGeom prst="rect">
            <a:avLst/>
          </a:prstGeom>
        </p:spPr>
        <p:txBody>
          <a:bodyPr wrap="square" lIns="0" tIns="16224" rIns="0" bIns="0" rtlCol="0">
            <a:noAutofit/>
          </a:bodyPr>
          <a:lstStyle/>
          <a:p>
            <a:pPr marL="12700">
              <a:lnSpc>
                <a:spcPts val="2555"/>
              </a:lnSpc>
            </a:pPr>
            <a:r>
              <a:rPr sz="2400" b="1" spc="-7" dirty="0">
                <a:solidFill>
                  <a:srgbClr val="005AA2"/>
                </a:solidFill>
                <a:latin typeface="Arial"/>
                <a:cs typeface="Arial"/>
              </a:rPr>
              <a:t>Materials needed: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94092" y="2542805"/>
            <a:ext cx="154146" cy="282892"/>
          </a:xfrm>
          <a:prstGeom prst="rect">
            <a:avLst/>
          </a:prstGeom>
        </p:spPr>
        <p:txBody>
          <a:bodyPr wrap="square" lIns="0" tIns="13747" rIns="0" bIns="0" rtlCol="0">
            <a:noAutofit/>
          </a:bodyPr>
          <a:lstStyle/>
          <a:p>
            <a:pPr marL="12700">
              <a:lnSpc>
                <a:spcPts val="2165"/>
              </a:lnSpc>
            </a:pPr>
            <a:r>
              <a:rPr sz="2000" spc="5" dirty="0">
                <a:solidFill>
                  <a:srgbClr val="005AA2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51864" y="2542805"/>
            <a:ext cx="5756798" cy="282892"/>
          </a:xfrm>
          <a:prstGeom prst="rect">
            <a:avLst/>
          </a:prstGeom>
        </p:spPr>
        <p:txBody>
          <a:bodyPr wrap="square" lIns="0" tIns="13747" rIns="0" bIns="0" rtlCol="0">
            <a:noAutofit/>
          </a:bodyPr>
          <a:lstStyle/>
          <a:p>
            <a:pPr marL="12700">
              <a:lnSpc>
                <a:spcPts val="2165"/>
              </a:lnSpc>
            </a:pPr>
            <a:r>
              <a:rPr sz="2000" b="1" spc="0" dirty="0">
                <a:solidFill>
                  <a:srgbClr val="005AA2"/>
                </a:solidFill>
                <a:latin typeface="Arial"/>
                <a:cs typeface="Arial"/>
              </a:rPr>
              <a:t>Council Program Planning Guide for </a:t>
            </a:r>
            <a:r>
              <a:rPr lang="en-US" sz="2000" b="1" spc="0" dirty="0">
                <a:solidFill>
                  <a:srgbClr val="005AA2"/>
                </a:solidFill>
                <a:latin typeface="Arial"/>
                <a:cs typeface="Arial"/>
              </a:rPr>
              <a:t>2020-2021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10130" y="2881030"/>
            <a:ext cx="2787935" cy="206692"/>
          </a:xfrm>
          <a:prstGeom prst="rect">
            <a:avLst/>
          </a:prstGeom>
        </p:spPr>
        <p:txBody>
          <a:bodyPr wrap="square" lIns="0" tIns="9874" rIns="0" bIns="0" rtlCol="0">
            <a:noAutofit/>
          </a:bodyPr>
          <a:lstStyle/>
          <a:p>
            <a:pPr marL="12700">
              <a:lnSpc>
                <a:spcPts val="1555"/>
              </a:lnSpc>
            </a:pPr>
            <a:r>
              <a:rPr sz="1400" b="1" i="1" spc="-1" dirty="0">
                <a:solidFill>
                  <a:srgbClr val="006FC0"/>
                </a:solidFill>
                <a:latin typeface="Arial"/>
                <a:cs typeface="Arial"/>
              </a:rPr>
              <a:t>Includes council &amp; district dates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852295" y="2894699"/>
            <a:ext cx="161387" cy="206692"/>
          </a:xfrm>
          <a:prstGeom prst="rect">
            <a:avLst/>
          </a:prstGeom>
        </p:spPr>
        <p:txBody>
          <a:bodyPr wrap="square" lIns="0" tIns="9969" rIns="0" bIns="0" rtlCol="0">
            <a:noAutofit/>
          </a:bodyPr>
          <a:lstStyle/>
          <a:p>
            <a:pPr marL="12700">
              <a:lnSpc>
                <a:spcPts val="1570"/>
              </a:lnSpc>
            </a:pPr>
            <a:r>
              <a:rPr sz="1400" spc="7" dirty="0">
                <a:solidFill>
                  <a:srgbClr val="006FC0"/>
                </a:solidFill>
                <a:latin typeface="Courier New"/>
                <a:cs typeface="Courier New"/>
              </a:rPr>
              <a:t>o</a:t>
            </a:r>
            <a:endParaRPr sz="1400">
              <a:latin typeface="Courier New"/>
              <a:cs typeface="Courier New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4092" y="3162946"/>
            <a:ext cx="154305" cy="1379597"/>
          </a:xfrm>
          <a:prstGeom prst="rect">
            <a:avLst/>
          </a:prstGeom>
        </p:spPr>
        <p:txBody>
          <a:bodyPr wrap="square" lIns="0" tIns="13747" rIns="0" bIns="0" rtlCol="0">
            <a:noAutofit/>
          </a:bodyPr>
          <a:lstStyle/>
          <a:p>
            <a:pPr marL="12700" marR="158">
              <a:lnSpc>
                <a:spcPts val="2165"/>
              </a:lnSpc>
            </a:pPr>
            <a:r>
              <a:rPr sz="2000" spc="5" dirty="0">
                <a:solidFill>
                  <a:srgbClr val="005AA2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  <a:p>
            <a:pPr marL="12700" marR="158">
              <a:lnSpc>
                <a:spcPct val="95825"/>
              </a:lnSpc>
              <a:spcBef>
                <a:spcPts val="443"/>
              </a:spcBef>
            </a:pPr>
            <a:r>
              <a:rPr sz="2000" spc="5" dirty="0">
                <a:solidFill>
                  <a:srgbClr val="005AA2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  <a:p>
            <a:pPr marL="12700" marR="158">
              <a:lnSpc>
                <a:spcPct val="95825"/>
              </a:lnSpc>
              <a:spcBef>
                <a:spcPts val="630"/>
              </a:spcBef>
            </a:pPr>
            <a:r>
              <a:rPr sz="2000" spc="5" dirty="0">
                <a:solidFill>
                  <a:srgbClr val="005AA2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553"/>
              </a:spcBef>
            </a:pPr>
            <a:r>
              <a:rPr sz="2000" spc="5" dirty="0">
                <a:solidFill>
                  <a:srgbClr val="005AA2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51864" y="3162946"/>
            <a:ext cx="5609419" cy="1379597"/>
          </a:xfrm>
          <a:prstGeom prst="rect">
            <a:avLst/>
          </a:prstGeom>
        </p:spPr>
        <p:txBody>
          <a:bodyPr wrap="square" lIns="0" tIns="13747" rIns="0" bIns="0" rtlCol="0">
            <a:noAutofit/>
          </a:bodyPr>
          <a:lstStyle/>
          <a:p>
            <a:pPr marL="12700" marR="43811">
              <a:lnSpc>
                <a:spcPts val="2165"/>
              </a:lnSpc>
            </a:pPr>
            <a:r>
              <a:rPr sz="2000" b="1" spc="3" dirty="0">
                <a:solidFill>
                  <a:srgbClr val="005AA2"/>
                </a:solidFill>
                <a:latin typeface="Arial"/>
                <a:cs typeface="Arial"/>
              </a:rPr>
              <a:t>Journey to Excellence Scorecard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443"/>
              </a:spcBef>
            </a:pPr>
            <a:r>
              <a:rPr sz="2000" b="1" spc="0" dirty="0">
                <a:solidFill>
                  <a:srgbClr val="005AA2"/>
                </a:solidFill>
                <a:latin typeface="Arial"/>
                <a:cs typeface="Arial"/>
              </a:rPr>
              <a:t>Applicable school district &amp; church calendars</a:t>
            </a:r>
            <a:endParaRPr sz="2000">
              <a:latin typeface="Arial"/>
              <a:cs typeface="Arial"/>
            </a:endParaRPr>
          </a:p>
          <a:p>
            <a:pPr marL="12700" marR="43811">
              <a:lnSpc>
                <a:spcPct val="95825"/>
              </a:lnSpc>
              <a:spcBef>
                <a:spcPts val="630"/>
              </a:spcBef>
            </a:pPr>
            <a:r>
              <a:rPr sz="2000" b="1" spc="3" dirty="0">
                <a:solidFill>
                  <a:srgbClr val="005AA2"/>
                </a:solidFill>
                <a:latin typeface="Arial"/>
                <a:cs typeface="Arial"/>
              </a:rPr>
              <a:t>Parent Information Surveys</a:t>
            </a:r>
            <a:endParaRPr sz="2000">
              <a:latin typeface="Arial"/>
              <a:cs typeface="Arial"/>
            </a:endParaRPr>
          </a:p>
          <a:p>
            <a:pPr marL="12700" marR="43811">
              <a:lnSpc>
                <a:spcPct val="95825"/>
              </a:lnSpc>
              <a:spcBef>
                <a:spcPts val="553"/>
              </a:spcBef>
            </a:pPr>
            <a:r>
              <a:rPr sz="2000" b="1" spc="1" dirty="0">
                <a:solidFill>
                  <a:srgbClr val="005AA2"/>
                </a:solidFill>
                <a:latin typeface="Arial"/>
                <a:cs typeface="Arial"/>
              </a:rPr>
              <a:t>Leader guides &amp; handbooks</a:t>
            </a:r>
            <a:endParaRPr sz="20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936736" y="6634850"/>
            <a:ext cx="113044" cy="14954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ct val="95825"/>
              </a:lnSpc>
            </a:pPr>
            <a:r>
              <a:rPr sz="950" b="1" spc="9" dirty="0">
                <a:solidFill>
                  <a:srgbClr val="94B3D6"/>
                </a:solidFill>
                <a:latin typeface="Arial"/>
                <a:cs typeface="Arial"/>
              </a:rPr>
              <a:t>6</a:t>
            </a:r>
            <a:endParaRPr sz="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/>
          <p:nvPr/>
        </p:nvSpPr>
        <p:spPr>
          <a:xfrm>
            <a:off x="0" y="9525"/>
            <a:ext cx="9139301" cy="1452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0" y="0"/>
            <a:ext cx="9144000" cy="14381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28700" y="6562725"/>
            <a:ext cx="1076325" cy="1333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296025" y="6457948"/>
            <a:ext cx="1828800" cy="3143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6357937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48895">
            <a:solidFill>
              <a:srgbClr val="CF003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76650" y="2724325"/>
            <a:ext cx="4572102" cy="34478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36575" y="412074"/>
            <a:ext cx="5196507" cy="435610"/>
          </a:xfrm>
          <a:prstGeom prst="rect">
            <a:avLst/>
          </a:prstGeom>
        </p:spPr>
        <p:txBody>
          <a:bodyPr wrap="square" lIns="0" tIns="21558" rIns="0" bIns="0" rtlCol="0">
            <a:noAutofit/>
          </a:bodyPr>
          <a:lstStyle/>
          <a:p>
            <a:pPr marL="12700">
              <a:lnSpc>
                <a:spcPts val="3395"/>
              </a:lnSpc>
            </a:pPr>
            <a:r>
              <a:rPr sz="3200" b="1" spc="0" dirty="0">
                <a:solidFill>
                  <a:srgbClr val="FFFFFF"/>
                </a:solidFill>
                <a:latin typeface="Arial"/>
                <a:cs typeface="Arial"/>
              </a:rPr>
              <a:t>Council Program Planning</a:t>
            </a:r>
            <a:endParaRPr sz="3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747882" y="412074"/>
            <a:ext cx="1239621" cy="435610"/>
          </a:xfrm>
          <a:prstGeom prst="rect">
            <a:avLst/>
          </a:prstGeom>
        </p:spPr>
        <p:txBody>
          <a:bodyPr wrap="square" lIns="0" tIns="21558" rIns="0" bIns="0" rtlCol="0">
            <a:noAutofit/>
          </a:bodyPr>
          <a:lstStyle/>
          <a:p>
            <a:pPr marL="12700">
              <a:lnSpc>
                <a:spcPts val="3395"/>
              </a:lnSpc>
            </a:pPr>
            <a:r>
              <a:rPr sz="3200" b="1" spc="-1" dirty="0">
                <a:solidFill>
                  <a:srgbClr val="FFFFFF"/>
                </a:solidFill>
                <a:latin typeface="Arial"/>
                <a:cs typeface="Arial"/>
              </a:rPr>
              <a:t>Guide</a:t>
            </a:r>
            <a:endParaRPr sz="3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23594" y="1657528"/>
            <a:ext cx="139858" cy="254317"/>
          </a:xfrm>
          <a:prstGeom prst="rect">
            <a:avLst/>
          </a:prstGeom>
        </p:spPr>
        <p:txBody>
          <a:bodyPr wrap="square" lIns="0" tIns="12319" rIns="0" bIns="0" rtlCol="0">
            <a:noAutofit/>
          </a:bodyPr>
          <a:lstStyle/>
          <a:p>
            <a:pPr marL="12700">
              <a:lnSpc>
                <a:spcPts val="1939"/>
              </a:lnSpc>
            </a:pPr>
            <a:r>
              <a:rPr sz="1800" dirty="0">
                <a:solidFill>
                  <a:srgbClr val="005AA2"/>
                </a:solidFill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09662" y="1657528"/>
            <a:ext cx="3561259" cy="254317"/>
          </a:xfrm>
          <a:prstGeom prst="rect">
            <a:avLst/>
          </a:prstGeom>
        </p:spPr>
        <p:txBody>
          <a:bodyPr wrap="square" lIns="0" tIns="12319" rIns="0" bIns="0" rtlCol="0">
            <a:noAutofit/>
          </a:bodyPr>
          <a:lstStyle/>
          <a:p>
            <a:pPr marL="12700">
              <a:lnSpc>
                <a:spcPts val="1939"/>
              </a:lnSpc>
            </a:pPr>
            <a:r>
              <a:rPr sz="1800" b="1" spc="-2" dirty="0">
                <a:solidFill>
                  <a:srgbClr val="005AA2"/>
                </a:solidFill>
                <a:latin typeface="Arial"/>
                <a:cs typeface="Arial"/>
              </a:rPr>
              <a:t>Includes council &amp; district dates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23594" y="2315769"/>
            <a:ext cx="139858" cy="254317"/>
          </a:xfrm>
          <a:prstGeom prst="rect">
            <a:avLst/>
          </a:prstGeom>
        </p:spPr>
        <p:txBody>
          <a:bodyPr wrap="square" lIns="0" tIns="12319" rIns="0" bIns="0" rtlCol="0">
            <a:noAutofit/>
          </a:bodyPr>
          <a:lstStyle/>
          <a:p>
            <a:pPr marL="12700">
              <a:lnSpc>
                <a:spcPts val="1939"/>
              </a:lnSpc>
            </a:pPr>
            <a:r>
              <a:rPr sz="1800" dirty="0">
                <a:solidFill>
                  <a:srgbClr val="005AA2"/>
                </a:solidFill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09662" y="2315769"/>
            <a:ext cx="3230016" cy="254317"/>
          </a:xfrm>
          <a:prstGeom prst="rect">
            <a:avLst/>
          </a:prstGeom>
        </p:spPr>
        <p:txBody>
          <a:bodyPr wrap="square" lIns="0" tIns="12319" rIns="0" bIns="0" rtlCol="0">
            <a:noAutofit/>
          </a:bodyPr>
          <a:lstStyle/>
          <a:p>
            <a:pPr marL="12700">
              <a:lnSpc>
                <a:spcPts val="1939"/>
              </a:lnSpc>
            </a:pPr>
            <a:r>
              <a:rPr sz="1800" b="1" spc="4" dirty="0">
                <a:solidFill>
                  <a:srgbClr val="005AA2"/>
                </a:solidFill>
                <a:latin typeface="Arial"/>
                <a:cs typeface="Arial"/>
              </a:rPr>
              <a:t>Other resources for planning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7200" y="2983407"/>
            <a:ext cx="3124200" cy="978973"/>
          </a:xfrm>
          <a:prstGeom prst="rect">
            <a:avLst/>
          </a:prstGeom>
        </p:spPr>
        <p:txBody>
          <a:bodyPr wrap="square" lIns="0" tIns="12319" rIns="0" bIns="0" rtlCol="0">
            <a:noAutofit/>
          </a:bodyPr>
          <a:lstStyle/>
          <a:p>
            <a:pPr marL="12700" marR="34337">
              <a:lnSpc>
                <a:spcPts val="1939"/>
              </a:lnSpc>
            </a:pPr>
            <a:r>
              <a:rPr sz="1800" b="1" spc="-1" dirty="0">
                <a:solidFill>
                  <a:srgbClr val="005AA2"/>
                </a:solidFill>
                <a:latin typeface="Arial"/>
                <a:cs typeface="Arial"/>
              </a:rPr>
              <a:t>Also available at</a:t>
            </a:r>
            <a:endParaRPr sz="1800" dirty="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383"/>
              </a:spcBef>
            </a:pPr>
            <a:r>
              <a:rPr lang="en-US" b="1" u="sng" spc="6" dirty="0">
                <a:solidFill>
                  <a:srgbClr val="005AA2"/>
                </a:solidFill>
                <a:latin typeface="Arial"/>
                <a:cs typeface="Arial"/>
              </a:rPr>
              <a:t>https://stlbsa.org/programs/recruitment/</a:t>
            </a:r>
            <a:endParaRPr sz="1800" u="sng" dirty="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936736" y="6634850"/>
            <a:ext cx="113044" cy="14954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ct val="95825"/>
              </a:lnSpc>
            </a:pPr>
            <a:r>
              <a:rPr sz="950" b="1" spc="9" dirty="0">
                <a:solidFill>
                  <a:srgbClr val="94B3D6"/>
                </a:solidFill>
                <a:latin typeface="Arial"/>
                <a:cs typeface="Arial"/>
              </a:rPr>
              <a:t>7</a:t>
            </a:r>
            <a:endParaRPr sz="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/>
          <p:nvPr/>
        </p:nvSpPr>
        <p:spPr>
          <a:xfrm>
            <a:off x="0" y="9525"/>
            <a:ext cx="9139301" cy="1452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0" y="0"/>
            <a:ext cx="9144000" cy="14381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28700" y="6562725"/>
            <a:ext cx="1076325" cy="1333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296025" y="6457948"/>
            <a:ext cx="1828800" cy="3143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6357937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48895">
            <a:solidFill>
              <a:srgbClr val="CF003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71575" y="1514633"/>
            <a:ext cx="2957597" cy="378126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000625" y="1514403"/>
            <a:ext cx="2886040" cy="378149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36575" y="412074"/>
            <a:ext cx="1677315" cy="435610"/>
          </a:xfrm>
          <a:prstGeom prst="rect">
            <a:avLst/>
          </a:prstGeom>
        </p:spPr>
        <p:txBody>
          <a:bodyPr wrap="square" lIns="0" tIns="21558" rIns="0" bIns="0" rtlCol="0">
            <a:noAutofit/>
          </a:bodyPr>
          <a:lstStyle/>
          <a:p>
            <a:pPr marL="12700">
              <a:lnSpc>
                <a:spcPts val="3395"/>
              </a:lnSpc>
            </a:pPr>
            <a:r>
              <a:rPr sz="3200" b="1" spc="3" dirty="0">
                <a:solidFill>
                  <a:srgbClr val="FFFFFF"/>
                </a:solidFill>
                <a:latin typeface="Arial"/>
                <a:cs typeface="Arial"/>
              </a:rPr>
              <a:t>Journey</a:t>
            </a:r>
            <a:endParaRPr sz="3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23358" y="412074"/>
            <a:ext cx="470888" cy="435610"/>
          </a:xfrm>
          <a:prstGeom prst="rect">
            <a:avLst/>
          </a:prstGeom>
        </p:spPr>
        <p:txBody>
          <a:bodyPr wrap="square" lIns="0" tIns="21558" rIns="0" bIns="0" rtlCol="0">
            <a:noAutofit/>
          </a:bodyPr>
          <a:lstStyle/>
          <a:p>
            <a:pPr marL="12700">
              <a:lnSpc>
                <a:spcPts val="3395"/>
              </a:lnSpc>
            </a:pPr>
            <a:r>
              <a:rPr sz="3200" b="1" spc="-3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endParaRPr sz="3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718481" y="412074"/>
            <a:ext cx="2210998" cy="435610"/>
          </a:xfrm>
          <a:prstGeom prst="rect">
            <a:avLst/>
          </a:prstGeom>
        </p:spPr>
        <p:txBody>
          <a:bodyPr wrap="square" lIns="0" tIns="21558" rIns="0" bIns="0" rtlCol="0">
            <a:noAutofit/>
          </a:bodyPr>
          <a:lstStyle/>
          <a:p>
            <a:pPr marL="12700">
              <a:lnSpc>
                <a:spcPts val="3395"/>
              </a:lnSpc>
            </a:pPr>
            <a:r>
              <a:rPr sz="3200" b="1" spc="11" dirty="0">
                <a:solidFill>
                  <a:srgbClr val="FFFFFF"/>
                </a:solidFill>
                <a:latin typeface="Arial"/>
                <a:cs typeface="Arial"/>
              </a:rPr>
              <a:t>Excellence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29513" y="412074"/>
            <a:ext cx="2325447" cy="435610"/>
          </a:xfrm>
          <a:prstGeom prst="rect">
            <a:avLst/>
          </a:prstGeom>
        </p:spPr>
        <p:txBody>
          <a:bodyPr wrap="square" lIns="0" tIns="21558" rIns="0" bIns="0" rtlCol="0">
            <a:noAutofit/>
          </a:bodyPr>
          <a:lstStyle/>
          <a:p>
            <a:pPr marL="12700">
              <a:lnSpc>
                <a:spcPts val="3395"/>
              </a:lnSpc>
            </a:pPr>
            <a:r>
              <a:rPr sz="3200" b="1" spc="10" dirty="0">
                <a:solidFill>
                  <a:srgbClr val="FFFFFF"/>
                </a:solidFill>
                <a:latin typeface="Arial"/>
                <a:cs typeface="Arial"/>
              </a:rPr>
              <a:t>Scorecards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84350" y="5340766"/>
            <a:ext cx="2172628" cy="206692"/>
          </a:xfrm>
          <a:prstGeom prst="rect">
            <a:avLst/>
          </a:prstGeom>
        </p:spPr>
        <p:txBody>
          <a:bodyPr wrap="square" lIns="0" tIns="9874" rIns="0" bIns="0" rtlCol="0">
            <a:noAutofit/>
          </a:bodyPr>
          <a:lstStyle/>
          <a:p>
            <a:pPr marL="12700">
              <a:lnSpc>
                <a:spcPts val="1555"/>
              </a:lnSpc>
            </a:pPr>
            <a:r>
              <a:rPr sz="1400" b="1" spc="5" dirty="0">
                <a:solidFill>
                  <a:srgbClr val="005AA2"/>
                </a:solidFill>
                <a:latin typeface="Arial"/>
                <a:cs typeface="Arial"/>
              </a:rPr>
              <a:t>JTE Scorecard for Packs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75809" y="5340766"/>
            <a:ext cx="2246958" cy="206692"/>
          </a:xfrm>
          <a:prstGeom prst="rect">
            <a:avLst/>
          </a:prstGeom>
        </p:spPr>
        <p:txBody>
          <a:bodyPr wrap="square" lIns="0" tIns="9874" rIns="0" bIns="0" rtlCol="0">
            <a:noAutofit/>
          </a:bodyPr>
          <a:lstStyle/>
          <a:p>
            <a:pPr marL="12700">
              <a:lnSpc>
                <a:spcPts val="1555"/>
              </a:lnSpc>
            </a:pPr>
            <a:r>
              <a:rPr sz="1400" b="1" spc="1" dirty="0">
                <a:solidFill>
                  <a:srgbClr val="005AA2"/>
                </a:solidFill>
                <a:latin typeface="Arial"/>
                <a:cs typeface="Arial"/>
              </a:rPr>
              <a:t>JTE Scorecard for Troops</a:t>
            </a:r>
            <a:endParaRPr sz="14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936736" y="6634850"/>
            <a:ext cx="113044" cy="14954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ct val="95825"/>
              </a:lnSpc>
            </a:pPr>
            <a:r>
              <a:rPr sz="950" b="1" spc="9" dirty="0">
                <a:solidFill>
                  <a:srgbClr val="94B3D6"/>
                </a:solidFill>
                <a:latin typeface="Arial"/>
                <a:cs typeface="Arial"/>
              </a:rPr>
              <a:t>8</a:t>
            </a:r>
            <a:endParaRPr sz="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/>
          <p:nvPr/>
        </p:nvSpPr>
        <p:spPr>
          <a:xfrm>
            <a:off x="0" y="9525"/>
            <a:ext cx="9139301" cy="1452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0" y="0"/>
            <a:ext cx="9144000" cy="14381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28700" y="6562725"/>
            <a:ext cx="1076325" cy="1333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296025" y="6457948"/>
            <a:ext cx="1828800" cy="3143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6357937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48895">
            <a:solidFill>
              <a:srgbClr val="CF003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314700" y="1952625"/>
            <a:ext cx="2343150" cy="30480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372225" y="1952625"/>
            <a:ext cx="2352675" cy="304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90525" y="1943100"/>
            <a:ext cx="2381250" cy="30480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36575" y="412074"/>
            <a:ext cx="1427497" cy="435610"/>
          </a:xfrm>
          <a:prstGeom prst="rect">
            <a:avLst/>
          </a:prstGeom>
        </p:spPr>
        <p:txBody>
          <a:bodyPr wrap="square" lIns="0" tIns="21558" rIns="0" bIns="0" rtlCol="0">
            <a:noAutofit/>
          </a:bodyPr>
          <a:lstStyle/>
          <a:p>
            <a:pPr marL="12700">
              <a:lnSpc>
                <a:spcPts val="3395"/>
              </a:lnSpc>
            </a:pPr>
            <a:r>
              <a:rPr sz="3200" b="1" spc="0" dirty="0">
                <a:solidFill>
                  <a:srgbClr val="FFFFFF"/>
                </a:solidFill>
                <a:latin typeface="Arial"/>
                <a:cs typeface="Arial"/>
              </a:rPr>
              <a:t>Leader</a:t>
            </a:r>
            <a:endParaRPr sz="3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75181" y="412074"/>
            <a:ext cx="1467698" cy="435610"/>
          </a:xfrm>
          <a:prstGeom prst="rect">
            <a:avLst/>
          </a:prstGeom>
        </p:spPr>
        <p:txBody>
          <a:bodyPr wrap="square" lIns="0" tIns="21558" rIns="0" bIns="0" rtlCol="0">
            <a:noAutofit/>
          </a:bodyPr>
          <a:lstStyle/>
          <a:p>
            <a:pPr marL="12700">
              <a:lnSpc>
                <a:spcPts val="3395"/>
              </a:lnSpc>
            </a:pPr>
            <a:r>
              <a:rPr sz="3200" b="1" spc="-1" dirty="0">
                <a:solidFill>
                  <a:srgbClr val="FFFFFF"/>
                </a:solidFill>
                <a:latin typeface="Arial"/>
                <a:cs typeface="Arial"/>
              </a:rPr>
              <a:t>Guides</a:t>
            </a:r>
            <a:endParaRPr sz="3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471217" y="412074"/>
            <a:ext cx="383103" cy="435610"/>
          </a:xfrm>
          <a:prstGeom prst="rect">
            <a:avLst/>
          </a:prstGeom>
        </p:spPr>
        <p:txBody>
          <a:bodyPr wrap="square" lIns="0" tIns="21558" rIns="0" bIns="0" rtlCol="0">
            <a:noAutofit/>
          </a:bodyPr>
          <a:lstStyle/>
          <a:p>
            <a:pPr marL="12700">
              <a:lnSpc>
                <a:spcPts val="3395"/>
              </a:lnSpc>
            </a:pP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&amp;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71992" y="412074"/>
            <a:ext cx="2306577" cy="435610"/>
          </a:xfrm>
          <a:prstGeom prst="rect">
            <a:avLst/>
          </a:prstGeom>
        </p:spPr>
        <p:txBody>
          <a:bodyPr wrap="square" lIns="0" tIns="21558" rIns="0" bIns="0" rtlCol="0">
            <a:noAutofit/>
          </a:bodyPr>
          <a:lstStyle/>
          <a:p>
            <a:pPr marL="12700">
              <a:lnSpc>
                <a:spcPts val="3395"/>
              </a:lnSpc>
            </a:pPr>
            <a:r>
              <a:rPr sz="3200" b="1" spc="-4" dirty="0">
                <a:solidFill>
                  <a:srgbClr val="FFFFFF"/>
                </a:solidFill>
                <a:latin typeface="Arial"/>
                <a:cs typeface="Arial"/>
              </a:rPr>
              <a:t>Handbooks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51219" y="5311400"/>
            <a:ext cx="2217654" cy="340290"/>
          </a:xfrm>
          <a:prstGeom prst="rect">
            <a:avLst/>
          </a:prstGeom>
        </p:spPr>
        <p:txBody>
          <a:bodyPr wrap="square" lIns="0" tIns="8636" rIns="0" bIns="0" rtlCol="0">
            <a:noAutofit/>
          </a:bodyPr>
          <a:lstStyle/>
          <a:p>
            <a:pPr algn="ctr">
              <a:lnSpc>
                <a:spcPts val="1360"/>
              </a:lnSpc>
            </a:pPr>
            <a:r>
              <a:rPr sz="1200" b="1" spc="1" dirty="0">
                <a:latin typeface="Calibri"/>
                <a:cs typeface="Calibri"/>
              </a:rPr>
              <a:t>Troop Leader Handbook. Volume I</a:t>
            </a:r>
            <a:endParaRPr sz="1200">
              <a:latin typeface="Calibri"/>
              <a:cs typeface="Calibri"/>
            </a:endParaRPr>
          </a:p>
          <a:p>
            <a:pPr marL="589406" marR="614101" algn="ctr">
              <a:lnSpc>
                <a:spcPts val="1280"/>
              </a:lnSpc>
            </a:pPr>
            <a:r>
              <a:rPr sz="1200" b="1" spc="1" dirty="0">
                <a:latin typeface="Calibri"/>
                <a:cs typeface="Calibri"/>
              </a:rPr>
              <a:t>starts page 144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12541" y="5316295"/>
            <a:ext cx="2278288" cy="178117"/>
          </a:xfrm>
          <a:prstGeom prst="rect">
            <a:avLst/>
          </a:prstGeom>
        </p:spPr>
        <p:txBody>
          <a:bodyPr wrap="square" lIns="0" tIns="8445" rIns="0" bIns="0" rtlCol="0">
            <a:noAutofit/>
          </a:bodyPr>
          <a:lstStyle/>
          <a:p>
            <a:pPr marL="12700">
              <a:lnSpc>
                <a:spcPts val="1330"/>
              </a:lnSpc>
            </a:pPr>
            <a:r>
              <a:rPr sz="1200" b="1" spc="-4" dirty="0">
                <a:latin typeface="Arial"/>
                <a:cs typeface="Arial"/>
              </a:rPr>
              <a:t>Troop Program Features I, II, III</a:t>
            </a:r>
            <a:endParaRPr sz="12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936736" y="6634850"/>
            <a:ext cx="113044" cy="14954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ct val="95825"/>
              </a:lnSpc>
            </a:pPr>
            <a:r>
              <a:rPr sz="950" b="1" spc="9" dirty="0">
                <a:solidFill>
                  <a:srgbClr val="94B3D6"/>
                </a:solidFill>
                <a:latin typeface="Arial"/>
                <a:cs typeface="Arial"/>
              </a:rPr>
              <a:t>9</a:t>
            </a:r>
            <a:endParaRPr sz="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</TotalTime>
  <Words>807</Words>
  <Application>Microsoft Office PowerPoint</Application>
  <PresentationFormat>On-screen Show (4:3)</PresentationFormat>
  <Paragraphs>300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MS UI Gothic</vt:lpstr>
      <vt:lpstr>Arial</vt:lpstr>
      <vt:lpstr>Calibri</vt:lpstr>
      <vt:lpstr>Courier New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Michael edler</cp:lastModifiedBy>
  <cp:revision>3</cp:revision>
  <dcterms:modified xsi:type="dcterms:W3CDTF">2020-05-06T01:28:16Z</dcterms:modified>
</cp:coreProperties>
</file>